
<file path=[Content_Types].xml><?xml version="1.0" encoding="utf-8"?>
<Types xmlns="http://schemas.openxmlformats.org/package/2006/content-types">
  <Default Extension="1" ContentType="image/jpeg"/>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20"/>
  </p:notesMasterIdLst>
  <p:handoutMasterIdLst>
    <p:handoutMasterId r:id="rId21"/>
  </p:handoutMasterIdLst>
  <p:sldIdLst>
    <p:sldId id="256" r:id="rId2"/>
    <p:sldId id="416" r:id="rId3"/>
    <p:sldId id="403" r:id="rId4"/>
    <p:sldId id="414" r:id="rId5"/>
    <p:sldId id="258" r:id="rId6"/>
    <p:sldId id="301" r:id="rId7"/>
    <p:sldId id="404" r:id="rId8"/>
    <p:sldId id="387" r:id="rId9"/>
    <p:sldId id="405" r:id="rId10"/>
    <p:sldId id="406" r:id="rId11"/>
    <p:sldId id="415" r:id="rId12"/>
    <p:sldId id="263" r:id="rId13"/>
    <p:sldId id="264" r:id="rId14"/>
    <p:sldId id="407" r:id="rId15"/>
    <p:sldId id="312" r:id="rId16"/>
    <p:sldId id="395" r:id="rId17"/>
    <p:sldId id="359" r:id="rId18"/>
    <p:sldId id="334" r:id="rId19"/>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38AAF5-1F74-4C14-B8F0-26DFD30F9A85}" v="31" dt="2025-10-16T17:46:25.7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97" autoAdjust="0"/>
    <p:restoredTop sz="97696" autoAdjust="0"/>
  </p:normalViewPr>
  <p:slideViewPr>
    <p:cSldViewPr>
      <p:cViewPr varScale="1">
        <p:scale>
          <a:sx n="78" d="100"/>
          <a:sy n="78" d="100"/>
        </p:scale>
        <p:origin x="1430" y="-1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re Threlfall" userId="aed73313-9500-4052-ab1d-bac7874ea37e" providerId="ADAL" clId="{8E0F4741-9248-4383-9396-10C342A9DE65}"/>
    <pc:docChg chg="custSel modSld">
      <pc:chgData name="Clare Threlfall" userId="aed73313-9500-4052-ab1d-bac7874ea37e" providerId="ADAL" clId="{8E0F4741-9248-4383-9396-10C342A9DE65}" dt="2025-10-16T17:46:25.757" v="118"/>
      <pc:docMkLst>
        <pc:docMk/>
      </pc:docMkLst>
      <pc:sldChg chg="modAnim">
        <pc:chgData name="Clare Threlfall" userId="aed73313-9500-4052-ab1d-bac7874ea37e" providerId="ADAL" clId="{8E0F4741-9248-4383-9396-10C342A9DE65}" dt="2025-10-16T17:42:02.736" v="103"/>
        <pc:sldMkLst>
          <pc:docMk/>
          <pc:sldMk cId="2318119744" sldId="301"/>
        </pc:sldMkLst>
      </pc:sldChg>
      <pc:sldChg chg="modAnim">
        <pc:chgData name="Clare Threlfall" userId="aed73313-9500-4052-ab1d-bac7874ea37e" providerId="ADAL" clId="{8E0F4741-9248-4383-9396-10C342A9DE65}" dt="2025-10-16T17:46:02.355" v="116"/>
        <pc:sldMkLst>
          <pc:docMk/>
          <pc:sldMk cId="2007284652" sldId="312"/>
        </pc:sldMkLst>
      </pc:sldChg>
      <pc:sldChg chg="modSp mod">
        <pc:chgData name="Clare Threlfall" userId="aed73313-9500-4052-ab1d-bac7874ea37e" providerId="ADAL" clId="{8E0F4741-9248-4383-9396-10C342A9DE65}" dt="2025-10-16T17:06:52.578" v="89" actId="1076"/>
        <pc:sldMkLst>
          <pc:docMk/>
          <pc:sldMk cId="1729031953" sldId="334"/>
        </pc:sldMkLst>
        <pc:spChg chg="mod">
          <ac:chgData name="Clare Threlfall" userId="aed73313-9500-4052-ab1d-bac7874ea37e" providerId="ADAL" clId="{8E0F4741-9248-4383-9396-10C342A9DE65}" dt="2025-10-16T17:06:46.716" v="88" actId="27636"/>
          <ac:spMkLst>
            <pc:docMk/>
            <pc:sldMk cId="1729031953" sldId="334"/>
            <ac:spMk id="5" creationId="{00000000-0000-0000-0000-000000000000}"/>
          </ac:spMkLst>
        </pc:spChg>
        <pc:picChg chg="mod">
          <ac:chgData name="Clare Threlfall" userId="aed73313-9500-4052-ab1d-bac7874ea37e" providerId="ADAL" clId="{8E0F4741-9248-4383-9396-10C342A9DE65}" dt="2025-10-16T17:06:52.578" v="89" actId="1076"/>
          <ac:picMkLst>
            <pc:docMk/>
            <pc:sldMk cId="1729031953" sldId="334"/>
            <ac:picMk id="3074" creationId="{01CEACFB-2C27-2521-58E8-5C5A24FA4660}"/>
          </ac:picMkLst>
        </pc:picChg>
      </pc:sldChg>
      <pc:sldChg chg="modSp mod modAnim">
        <pc:chgData name="Clare Threlfall" userId="aed73313-9500-4052-ab1d-bac7874ea37e" providerId="ADAL" clId="{8E0F4741-9248-4383-9396-10C342A9DE65}" dt="2025-10-16T17:46:25.757" v="118"/>
        <pc:sldMkLst>
          <pc:docMk/>
          <pc:sldMk cId="494760764" sldId="359"/>
        </pc:sldMkLst>
        <pc:spChg chg="mod">
          <ac:chgData name="Clare Threlfall" userId="aed73313-9500-4052-ab1d-bac7874ea37e" providerId="ADAL" clId="{8E0F4741-9248-4383-9396-10C342A9DE65}" dt="2025-10-16T16:58:49.527" v="13" actId="20577"/>
          <ac:spMkLst>
            <pc:docMk/>
            <pc:sldMk cId="494760764" sldId="359"/>
            <ac:spMk id="15363" creationId="{00000000-0000-0000-0000-000000000000}"/>
          </ac:spMkLst>
        </pc:spChg>
      </pc:sldChg>
      <pc:sldChg chg="modAnim">
        <pc:chgData name="Clare Threlfall" userId="aed73313-9500-4052-ab1d-bac7874ea37e" providerId="ADAL" clId="{8E0F4741-9248-4383-9396-10C342A9DE65}" dt="2025-10-16T17:42:46.164" v="105"/>
        <pc:sldMkLst>
          <pc:docMk/>
          <pc:sldMk cId="1617750715" sldId="387"/>
        </pc:sldMkLst>
      </pc:sldChg>
      <pc:sldChg chg="modAnim">
        <pc:chgData name="Clare Threlfall" userId="aed73313-9500-4052-ab1d-bac7874ea37e" providerId="ADAL" clId="{8E0F4741-9248-4383-9396-10C342A9DE65}" dt="2025-10-16T17:43:04.839" v="108"/>
        <pc:sldMkLst>
          <pc:docMk/>
          <pc:sldMk cId="3012564155" sldId="405"/>
        </pc:sldMkLst>
      </pc:sldChg>
      <pc:sldChg chg="modSp modAnim">
        <pc:chgData name="Clare Threlfall" userId="aed73313-9500-4052-ab1d-bac7874ea37e" providerId="ADAL" clId="{8E0F4741-9248-4383-9396-10C342A9DE65}" dt="2025-10-16T17:43:31.371" v="110"/>
        <pc:sldMkLst>
          <pc:docMk/>
          <pc:sldMk cId="1946838253" sldId="406"/>
        </pc:sldMkLst>
        <pc:picChg chg="mod">
          <ac:chgData name="Clare Threlfall" userId="aed73313-9500-4052-ab1d-bac7874ea37e" providerId="ADAL" clId="{8E0F4741-9248-4383-9396-10C342A9DE65}" dt="2025-10-16T17:43:19.373" v="109" actId="1076"/>
          <ac:picMkLst>
            <pc:docMk/>
            <pc:sldMk cId="1946838253" sldId="406"/>
            <ac:picMk id="5" creationId="{3D8B8F9D-C262-1818-BC81-4137CCBA963B}"/>
          </ac:picMkLst>
        </pc:picChg>
      </pc:sldChg>
      <pc:sldChg chg="modAnim">
        <pc:chgData name="Clare Threlfall" userId="aed73313-9500-4052-ab1d-bac7874ea37e" providerId="ADAL" clId="{8E0F4741-9248-4383-9396-10C342A9DE65}" dt="2025-10-16T17:41:43.284" v="101"/>
        <pc:sldMkLst>
          <pc:docMk/>
          <pc:sldMk cId="3508563601" sldId="414"/>
        </pc:sldMkLst>
      </pc:sldChg>
      <pc:sldChg chg="modAnim">
        <pc:chgData name="Clare Threlfall" userId="aed73313-9500-4052-ab1d-bac7874ea37e" providerId="ADAL" clId="{8E0F4741-9248-4383-9396-10C342A9DE65}" dt="2025-10-16T17:43:44.576" v="111"/>
        <pc:sldMkLst>
          <pc:docMk/>
          <pc:sldMk cId="2443723622" sldId="415"/>
        </pc:sldMkLst>
      </pc:sldChg>
      <pc:sldChg chg="modSp mod modTransition modAnim">
        <pc:chgData name="Clare Threlfall" userId="aed73313-9500-4052-ab1d-bac7874ea37e" providerId="ADAL" clId="{8E0F4741-9248-4383-9396-10C342A9DE65}" dt="2025-10-16T17:40:41.648" v="98"/>
        <pc:sldMkLst>
          <pc:docMk/>
          <pc:sldMk cId="4166142143" sldId="416"/>
        </pc:sldMkLst>
        <pc:spChg chg="mod">
          <ac:chgData name="Clare Threlfall" userId="aed73313-9500-4052-ab1d-bac7874ea37e" providerId="ADAL" clId="{8E0F4741-9248-4383-9396-10C342A9DE65}" dt="2025-10-16T17:37:36.252" v="90" actId="20577"/>
          <ac:spMkLst>
            <pc:docMk/>
            <pc:sldMk cId="4166142143" sldId="416"/>
            <ac:spMk id="5" creationId="{76B300DF-D62F-CB8F-29AD-F1438A6097A6}"/>
          </ac:spMkLst>
        </pc:spChg>
      </pc:sldChg>
    </pc:docChg>
  </pc:docChgLst>
</pc:chgInfo>
</file>

<file path=ppt/diagrams/_rels/data2.xml.rels><?xml version="1.0" encoding="UTF-8" standalone="yes"?>
<Relationships xmlns="http://schemas.openxmlformats.org/package/2006/relationships"><Relationship Id="rId1" Type="http://schemas.openxmlformats.org/officeDocument/2006/relationships/image" Target="../media/image13.jpg"/></Relationships>
</file>

<file path=ppt/diagrams/_rels/drawing2.xml.rels><?xml version="1.0" encoding="UTF-8" standalone="yes"?>
<Relationships xmlns="http://schemas.openxmlformats.org/package/2006/relationships"><Relationship Id="rId1" Type="http://schemas.openxmlformats.org/officeDocument/2006/relationships/image" Target="../media/image13.jpg"/></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C09D47-0952-40AD-B4A5-1E9B3A71A510}" type="doc">
      <dgm:prSet loTypeId="urn:microsoft.com/office/officeart/2005/8/layout/vList5" loCatId="list" qsTypeId="urn:microsoft.com/office/officeart/2005/8/quickstyle/simple2" qsCatId="simple" csTypeId="urn:microsoft.com/office/officeart/2005/8/colors/accent1_3" csCatId="accent1" phldr="1"/>
      <dgm:spPr/>
      <dgm:t>
        <a:bodyPr/>
        <a:lstStyle/>
        <a:p>
          <a:endParaRPr lang="en-US"/>
        </a:p>
      </dgm:t>
    </dgm:pt>
    <dgm:pt modelId="{0A70A4E9-449A-4BEB-B506-E4F1E02CCCB2}">
      <dgm:prSet phldrT="[Text]"/>
      <dgm:spPr/>
      <dgm:t>
        <a:bodyPr/>
        <a:lstStyle/>
        <a:p>
          <a:r>
            <a:rPr lang="en-US">
              <a:solidFill>
                <a:schemeClr val="bg1"/>
              </a:solidFill>
            </a:rPr>
            <a:t>Realising</a:t>
          </a:r>
          <a:endParaRPr lang="en-US" dirty="0">
            <a:solidFill>
              <a:schemeClr val="bg1"/>
            </a:solidFill>
          </a:endParaRPr>
        </a:p>
      </dgm:t>
    </dgm:pt>
    <dgm:pt modelId="{14FB59D6-59A8-4B26-8CFE-78DB583894AA}" type="parTrans" cxnId="{D73ECD42-7BFE-4D7D-AF9B-334B81A198CA}">
      <dgm:prSet/>
      <dgm:spPr/>
      <dgm:t>
        <a:bodyPr/>
        <a:lstStyle/>
        <a:p>
          <a:endParaRPr lang="en-US"/>
        </a:p>
      </dgm:t>
    </dgm:pt>
    <dgm:pt modelId="{39DA919A-A11D-40A9-AE73-C86A1A2FC618}" type="sibTrans" cxnId="{D73ECD42-7BFE-4D7D-AF9B-334B81A198CA}">
      <dgm:prSet/>
      <dgm:spPr/>
      <dgm:t>
        <a:bodyPr/>
        <a:lstStyle/>
        <a:p>
          <a:endParaRPr lang="en-US"/>
        </a:p>
      </dgm:t>
    </dgm:pt>
    <dgm:pt modelId="{4E34AB3F-DCF2-4350-9895-E105D500293B}">
      <dgm:prSet phldrT="[Text]"/>
      <dgm:spPr/>
      <dgm:t>
        <a:bodyPr/>
        <a:lstStyle/>
        <a:p>
          <a:r>
            <a:rPr lang="en-US" dirty="0"/>
            <a:t>the level of trauma</a:t>
          </a:r>
        </a:p>
      </dgm:t>
    </dgm:pt>
    <dgm:pt modelId="{766D7A66-3138-4269-B4BD-50A771E85028}" type="parTrans" cxnId="{576CE4BD-6401-475B-8EE5-BCB4A713F389}">
      <dgm:prSet/>
      <dgm:spPr/>
      <dgm:t>
        <a:bodyPr/>
        <a:lstStyle/>
        <a:p>
          <a:endParaRPr lang="en-US"/>
        </a:p>
      </dgm:t>
    </dgm:pt>
    <dgm:pt modelId="{6B47A289-6B9B-4589-8186-2BA57452A2BB}" type="sibTrans" cxnId="{576CE4BD-6401-475B-8EE5-BCB4A713F389}">
      <dgm:prSet/>
      <dgm:spPr/>
      <dgm:t>
        <a:bodyPr/>
        <a:lstStyle/>
        <a:p>
          <a:endParaRPr lang="en-US"/>
        </a:p>
      </dgm:t>
    </dgm:pt>
    <dgm:pt modelId="{2DCB22F5-4132-44C4-9320-A9B1905E6A36}">
      <dgm:prSet phldrT="[Text]"/>
      <dgm:spPr/>
      <dgm:t>
        <a:bodyPr/>
        <a:lstStyle/>
        <a:p>
          <a:r>
            <a:rPr lang="en-US">
              <a:solidFill>
                <a:schemeClr val="bg1"/>
              </a:solidFill>
            </a:rPr>
            <a:t>Recognising</a:t>
          </a:r>
          <a:endParaRPr lang="en-US" dirty="0">
            <a:solidFill>
              <a:schemeClr val="bg1"/>
            </a:solidFill>
          </a:endParaRPr>
        </a:p>
      </dgm:t>
    </dgm:pt>
    <dgm:pt modelId="{B9984758-3178-41FA-A3ED-088644870383}" type="parTrans" cxnId="{FE2E904F-6311-4E4A-9B34-5246C2E32CCE}">
      <dgm:prSet/>
      <dgm:spPr/>
      <dgm:t>
        <a:bodyPr/>
        <a:lstStyle/>
        <a:p>
          <a:endParaRPr lang="en-US"/>
        </a:p>
      </dgm:t>
    </dgm:pt>
    <dgm:pt modelId="{B7634663-2037-449B-AD90-4C8F6160D7C6}" type="sibTrans" cxnId="{FE2E904F-6311-4E4A-9B34-5246C2E32CCE}">
      <dgm:prSet/>
      <dgm:spPr/>
      <dgm:t>
        <a:bodyPr/>
        <a:lstStyle/>
        <a:p>
          <a:endParaRPr lang="en-US"/>
        </a:p>
      </dgm:t>
    </dgm:pt>
    <dgm:pt modelId="{35CB9982-3ADB-46E4-91CE-0E65604A8E8A}">
      <dgm:prSet phldrT="[Text]"/>
      <dgm:spPr/>
      <dgm:t>
        <a:bodyPr/>
        <a:lstStyle/>
        <a:p>
          <a:r>
            <a:rPr lang="en-US" dirty="0"/>
            <a:t>how trauma affects the individual </a:t>
          </a:r>
        </a:p>
      </dgm:t>
      <dgm:extLst>
        <a:ext uri="{E40237B7-FDA0-4F09-8148-C483321AD2D9}">
          <dgm14:cNvPr xmlns:dgm14="http://schemas.microsoft.com/office/drawing/2010/diagram" id="0" name="" descr="Recognizing - how trauma affects all individuals involved with programs, organizations and systems, including the workforce&#10;"/>
        </a:ext>
      </dgm:extLst>
    </dgm:pt>
    <dgm:pt modelId="{08277628-559B-49C2-AAB2-B214508E4E2D}" type="parTrans" cxnId="{B400709A-64D0-41EA-8566-B8718930C9C9}">
      <dgm:prSet/>
      <dgm:spPr/>
      <dgm:t>
        <a:bodyPr/>
        <a:lstStyle/>
        <a:p>
          <a:endParaRPr lang="en-US"/>
        </a:p>
      </dgm:t>
    </dgm:pt>
    <dgm:pt modelId="{25FAA2F0-199E-46FF-96E2-D4FF585D5A9C}" type="sibTrans" cxnId="{B400709A-64D0-41EA-8566-B8718930C9C9}">
      <dgm:prSet/>
      <dgm:spPr/>
      <dgm:t>
        <a:bodyPr/>
        <a:lstStyle/>
        <a:p>
          <a:endParaRPr lang="en-US"/>
        </a:p>
      </dgm:t>
    </dgm:pt>
    <dgm:pt modelId="{E6221E1C-8A71-47BF-B48A-CC3C62DDAB66}">
      <dgm:prSet phldrT="[Text]"/>
      <dgm:spPr/>
      <dgm:t>
        <a:bodyPr/>
        <a:lstStyle/>
        <a:p>
          <a:r>
            <a:rPr lang="en-US">
              <a:solidFill>
                <a:schemeClr val="bg1"/>
              </a:solidFill>
            </a:rPr>
            <a:t>Responding</a:t>
          </a:r>
          <a:endParaRPr lang="en-US" dirty="0">
            <a:solidFill>
              <a:schemeClr val="bg1"/>
            </a:solidFill>
          </a:endParaRPr>
        </a:p>
      </dgm:t>
    </dgm:pt>
    <dgm:pt modelId="{26950515-7601-46CD-B301-5A899C110777}" type="parTrans" cxnId="{4033BC77-4EB1-4E6B-86E3-D87963338B5A}">
      <dgm:prSet/>
      <dgm:spPr/>
      <dgm:t>
        <a:bodyPr/>
        <a:lstStyle/>
        <a:p>
          <a:endParaRPr lang="en-US"/>
        </a:p>
      </dgm:t>
    </dgm:pt>
    <dgm:pt modelId="{1C2014F5-E202-4D71-9216-D39D3D811C46}" type="sibTrans" cxnId="{4033BC77-4EB1-4E6B-86E3-D87963338B5A}">
      <dgm:prSet/>
      <dgm:spPr/>
      <dgm:t>
        <a:bodyPr/>
        <a:lstStyle/>
        <a:p>
          <a:endParaRPr lang="en-US"/>
        </a:p>
      </dgm:t>
    </dgm:pt>
    <dgm:pt modelId="{57C08FB1-EF45-4B43-9922-CAC95DE5183E}">
      <dgm:prSet phldrT="[Text]"/>
      <dgm:spPr/>
      <dgm:t>
        <a:bodyPr/>
        <a:lstStyle/>
        <a:p>
          <a:r>
            <a:rPr lang="en-US" dirty="0"/>
            <a:t>by offering support</a:t>
          </a:r>
        </a:p>
      </dgm:t>
    </dgm:pt>
    <dgm:pt modelId="{E08F9654-47DE-4545-AD4C-F78980026FA7}" type="parTrans" cxnId="{2732959D-D50B-452A-A010-774AF3B78E2D}">
      <dgm:prSet/>
      <dgm:spPr/>
      <dgm:t>
        <a:bodyPr/>
        <a:lstStyle/>
        <a:p>
          <a:endParaRPr lang="en-US"/>
        </a:p>
      </dgm:t>
    </dgm:pt>
    <dgm:pt modelId="{F3ADF718-A6FA-4EBE-A92B-799D050441CC}" type="sibTrans" cxnId="{2732959D-D50B-452A-A010-774AF3B78E2D}">
      <dgm:prSet/>
      <dgm:spPr/>
      <dgm:t>
        <a:bodyPr/>
        <a:lstStyle/>
        <a:p>
          <a:endParaRPr lang="en-US"/>
        </a:p>
      </dgm:t>
    </dgm:pt>
    <dgm:pt modelId="{8671E159-A732-488A-9C1E-0D6C3155CD62}" type="pres">
      <dgm:prSet presAssocID="{86C09D47-0952-40AD-B4A5-1E9B3A71A510}" presName="Name0" presStyleCnt="0">
        <dgm:presLayoutVars>
          <dgm:dir/>
          <dgm:animLvl val="lvl"/>
          <dgm:resizeHandles val="exact"/>
        </dgm:presLayoutVars>
      </dgm:prSet>
      <dgm:spPr/>
    </dgm:pt>
    <dgm:pt modelId="{65391823-D769-40A5-9F13-766FB11A1569}" type="pres">
      <dgm:prSet presAssocID="{0A70A4E9-449A-4BEB-B506-E4F1E02CCCB2}" presName="linNode" presStyleCnt="0"/>
      <dgm:spPr/>
    </dgm:pt>
    <dgm:pt modelId="{3F945142-B3AE-4CA7-99E4-ECD8321E4292}" type="pres">
      <dgm:prSet presAssocID="{0A70A4E9-449A-4BEB-B506-E4F1E02CCCB2}" presName="parentText" presStyleLbl="node1" presStyleIdx="0" presStyleCnt="3">
        <dgm:presLayoutVars>
          <dgm:chMax val="1"/>
          <dgm:bulletEnabled val="1"/>
        </dgm:presLayoutVars>
      </dgm:prSet>
      <dgm:spPr/>
    </dgm:pt>
    <dgm:pt modelId="{D4B60976-46B9-4CDA-A98C-F54BA0B1FDA5}" type="pres">
      <dgm:prSet presAssocID="{0A70A4E9-449A-4BEB-B506-E4F1E02CCCB2}" presName="descendantText" presStyleLbl="alignAccFollowNode1" presStyleIdx="0" presStyleCnt="3">
        <dgm:presLayoutVars>
          <dgm:bulletEnabled val="1"/>
        </dgm:presLayoutVars>
      </dgm:prSet>
      <dgm:spPr/>
    </dgm:pt>
    <dgm:pt modelId="{648B0051-7C92-430D-8CE7-633A1E05000F}" type="pres">
      <dgm:prSet presAssocID="{39DA919A-A11D-40A9-AE73-C86A1A2FC618}" presName="sp" presStyleCnt="0"/>
      <dgm:spPr/>
    </dgm:pt>
    <dgm:pt modelId="{5E0AAEF3-58B5-4B8C-AE35-9D53A91D61E6}" type="pres">
      <dgm:prSet presAssocID="{2DCB22F5-4132-44C4-9320-A9B1905E6A36}" presName="linNode" presStyleCnt="0"/>
      <dgm:spPr/>
    </dgm:pt>
    <dgm:pt modelId="{61E340E5-1016-4B81-8E02-401F20DA7F31}" type="pres">
      <dgm:prSet presAssocID="{2DCB22F5-4132-44C4-9320-A9B1905E6A36}" presName="parentText" presStyleLbl="node1" presStyleIdx="1" presStyleCnt="3">
        <dgm:presLayoutVars>
          <dgm:chMax val="1"/>
          <dgm:bulletEnabled val="1"/>
        </dgm:presLayoutVars>
      </dgm:prSet>
      <dgm:spPr/>
    </dgm:pt>
    <dgm:pt modelId="{9566B2D2-B639-4A39-8508-9A7AD5C3B870}" type="pres">
      <dgm:prSet presAssocID="{2DCB22F5-4132-44C4-9320-A9B1905E6A36}" presName="descendantText" presStyleLbl="alignAccFollowNode1" presStyleIdx="1" presStyleCnt="3">
        <dgm:presLayoutVars>
          <dgm:bulletEnabled val="1"/>
        </dgm:presLayoutVars>
      </dgm:prSet>
      <dgm:spPr/>
    </dgm:pt>
    <dgm:pt modelId="{4E823010-0A1F-44BD-A9DD-0C19ABC7E8EF}" type="pres">
      <dgm:prSet presAssocID="{B7634663-2037-449B-AD90-4C8F6160D7C6}" presName="sp" presStyleCnt="0"/>
      <dgm:spPr/>
    </dgm:pt>
    <dgm:pt modelId="{0EB79CB4-4297-479A-BA9C-1B42BB40C1A8}" type="pres">
      <dgm:prSet presAssocID="{E6221E1C-8A71-47BF-B48A-CC3C62DDAB66}" presName="linNode" presStyleCnt="0"/>
      <dgm:spPr/>
    </dgm:pt>
    <dgm:pt modelId="{D0BA154A-DAAD-447D-AA09-D93E0F0AAA74}" type="pres">
      <dgm:prSet presAssocID="{E6221E1C-8A71-47BF-B48A-CC3C62DDAB66}" presName="parentText" presStyleLbl="node1" presStyleIdx="2" presStyleCnt="3">
        <dgm:presLayoutVars>
          <dgm:chMax val="1"/>
          <dgm:bulletEnabled val="1"/>
        </dgm:presLayoutVars>
      </dgm:prSet>
      <dgm:spPr/>
    </dgm:pt>
    <dgm:pt modelId="{20976B88-25A1-4413-893A-335D8F3E0E99}" type="pres">
      <dgm:prSet presAssocID="{E6221E1C-8A71-47BF-B48A-CC3C62DDAB66}" presName="descendantText" presStyleLbl="alignAccFollowNode1" presStyleIdx="2" presStyleCnt="3">
        <dgm:presLayoutVars>
          <dgm:bulletEnabled val="1"/>
        </dgm:presLayoutVars>
      </dgm:prSet>
      <dgm:spPr/>
    </dgm:pt>
  </dgm:ptLst>
  <dgm:cxnLst>
    <dgm:cxn modelId="{D73ECD42-7BFE-4D7D-AF9B-334B81A198CA}" srcId="{86C09D47-0952-40AD-B4A5-1E9B3A71A510}" destId="{0A70A4E9-449A-4BEB-B506-E4F1E02CCCB2}" srcOrd="0" destOrd="0" parTransId="{14FB59D6-59A8-4B26-8CFE-78DB583894AA}" sibTransId="{39DA919A-A11D-40A9-AE73-C86A1A2FC618}"/>
    <dgm:cxn modelId="{9D23CF44-34EF-4A28-85CD-32E779CAED59}" type="presOf" srcId="{57C08FB1-EF45-4B43-9922-CAC95DE5183E}" destId="{20976B88-25A1-4413-893A-335D8F3E0E99}" srcOrd="0" destOrd="0" presId="urn:microsoft.com/office/officeart/2005/8/layout/vList5"/>
    <dgm:cxn modelId="{1E330766-8B00-4167-B01E-02F70813F9A0}" type="presOf" srcId="{4E34AB3F-DCF2-4350-9895-E105D500293B}" destId="{D4B60976-46B9-4CDA-A98C-F54BA0B1FDA5}" srcOrd="0" destOrd="0" presId="urn:microsoft.com/office/officeart/2005/8/layout/vList5"/>
    <dgm:cxn modelId="{7B7FB047-7F27-4CE0-A6DC-100212EC6777}" type="presOf" srcId="{86C09D47-0952-40AD-B4A5-1E9B3A71A510}" destId="{8671E159-A732-488A-9C1E-0D6C3155CD62}" srcOrd="0" destOrd="0" presId="urn:microsoft.com/office/officeart/2005/8/layout/vList5"/>
    <dgm:cxn modelId="{FE2E904F-6311-4E4A-9B34-5246C2E32CCE}" srcId="{86C09D47-0952-40AD-B4A5-1E9B3A71A510}" destId="{2DCB22F5-4132-44C4-9320-A9B1905E6A36}" srcOrd="1" destOrd="0" parTransId="{B9984758-3178-41FA-A3ED-088644870383}" sibTransId="{B7634663-2037-449B-AD90-4C8F6160D7C6}"/>
    <dgm:cxn modelId="{D3211273-C1BC-4944-9CF4-F6DDA1203480}" type="presOf" srcId="{0A70A4E9-449A-4BEB-B506-E4F1E02CCCB2}" destId="{3F945142-B3AE-4CA7-99E4-ECD8321E4292}" srcOrd="0" destOrd="0" presId="urn:microsoft.com/office/officeart/2005/8/layout/vList5"/>
    <dgm:cxn modelId="{B3B76454-D459-48B3-B95D-800BDC320A9B}" type="presOf" srcId="{E6221E1C-8A71-47BF-B48A-CC3C62DDAB66}" destId="{D0BA154A-DAAD-447D-AA09-D93E0F0AAA74}" srcOrd="0" destOrd="0" presId="urn:microsoft.com/office/officeart/2005/8/layout/vList5"/>
    <dgm:cxn modelId="{4033BC77-4EB1-4E6B-86E3-D87963338B5A}" srcId="{86C09D47-0952-40AD-B4A5-1E9B3A71A510}" destId="{E6221E1C-8A71-47BF-B48A-CC3C62DDAB66}" srcOrd="2" destOrd="0" parTransId="{26950515-7601-46CD-B301-5A899C110777}" sibTransId="{1C2014F5-E202-4D71-9216-D39D3D811C46}"/>
    <dgm:cxn modelId="{A62CDC94-677D-4F17-AF77-C537989C60F2}" type="presOf" srcId="{35CB9982-3ADB-46E4-91CE-0E65604A8E8A}" destId="{9566B2D2-B639-4A39-8508-9A7AD5C3B870}" srcOrd="0" destOrd="0" presId="urn:microsoft.com/office/officeart/2005/8/layout/vList5"/>
    <dgm:cxn modelId="{B400709A-64D0-41EA-8566-B8718930C9C9}" srcId="{2DCB22F5-4132-44C4-9320-A9B1905E6A36}" destId="{35CB9982-3ADB-46E4-91CE-0E65604A8E8A}" srcOrd="0" destOrd="0" parTransId="{08277628-559B-49C2-AAB2-B214508E4E2D}" sibTransId="{25FAA2F0-199E-46FF-96E2-D4FF585D5A9C}"/>
    <dgm:cxn modelId="{2732959D-D50B-452A-A010-774AF3B78E2D}" srcId="{E6221E1C-8A71-47BF-B48A-CC3C62DDAB66}" destId="{57C08FB1-EF45-4B43-9922-CAC95DE5183E}" srcOrd="0" destOrd="0" parTransId="{E08F9654-47DE-4545-AD4C-F78980026FA7}" sibTransId="{F3ADF718-A6FA-4EBE-A92B-799D050441CC}"/>
    <dgm:cxn modelId="{576CE4BD-6401-475B-8EE5-BCB4A713F389}" srcId="{0A70A4E9-449A-4BEB-B506-E4F1E02CCCB2}" destId="{4E34AB3F-DCF2-4350-9895-E105D500293B}" srcOrd="0" destOrd="0" parTransId="{766D7A66-3138-4269-B4BD-50A771E85028}" sibTransId="{6B47A289-6B9B-4589-8186-2BA57452A2BB}"/>
    <dgm:cxn modelId="{CBD69ADA-30D2-4943-9AF6-55DAF506CAF5}" type="presOf" srcId="{2DCB22F5-4132-44C4-9320-A9B1905E6A36}" destId="{61E340E5-1016-4B81-8E02-401F20DA7F31}" srcOrd="0" destOrd="0" presId="urn:microsoft.com/office/officeart/2005/8/layout/vList5"/>
    <dgm:cxn modelId="{93A77034-07C8-4D95-B703-A27036625C92}" type="presParOf" srcId="{8671E159-A732-488A-9C1E-0D6C3155CD62}" destId="{65391823-D769-40A5-9F13-766FB11A1569}" srcOrd="0" destOrd="0" presId="urn:microsoft.com/office/officeart/2005/8/layout/vList5"/>
    <dgm:cxn modelId="{49C7A2CC-1636-4CB1-8856-B362A0ADF30D}" type="presParOf" srcId="{65391823-D769-40A5-9F13-766FB11A1569}" destId="{3F945142-B3AE-4CA7-99E4-ECD8321E4292}" srcOrd="0" destOrd="0" presId="urn:microsoft.com/office/officeart/2005/8/layout/vList5"/>
    <dgm:cxn modelId="{D5E6DCF4-625A-47E2-B264-F50B5D16A4B8}" type="presParOf" srcId="{65391823-D769-40A5-9F13-766FB11A1569}" destId="{D4B60976-46B9-4CDA-A98C-F54BA0B1FDA5}" srcOrd="1" destOrd="0" presId="urn:microsoft.com/office/officeart/2005/8/layout/vList5"/>
    <dgm:cxn modelId="{77026E2F-BFD2-440F-97EE-E4905951B287}" type="presParOf" srcId="{8671E159-A732-488A-9C1E-0D6C3155CD62}" destId="{648B0051-7C92-430D-8CE7-633A1E05000F}" srcOrd="1" destOrd="0" presId="urn:microsoft.com/office/officeart/2005/8/layout/vList5"/>
    <dgm:cxn modelId="{10C17762-1151-4032-9567-350A6BFB475A}" type="presParOf" srcId="{8671E159-A732-488A-9C1E-0D6C3155CD62}" destId="{5E0AAEF3-58B5-4B8C-AE35-9D53A91D61E6}" srcOrd="2" destOrd="0" presId="urn:microsoft.com/office/officeart/2005/8/layout/vList5"/>
    <dgm:cxn modelId="{D46BFD06-6B0F-4AE4-A60E-9D70685C8FCE}" type="presParOf" srcId="{5E0AAEF3-58B5-4B8C-AE35-9D53A91D61E6}" destId="{61E340E5-1016-4B81-8E02-401F20DA7F31}" srcOrd="0" destOrd="0" presId="urn:microsoft.com/office/officeart/2005/8/layout/vList5"/>
    <dgm:cxn modelId="{014DC8F6-F392-4C30-A0EC-1FB2E3D01FDC}" type="presParOf" srcId="{5E0AAEF3-58B5-4B8C-AE35-9D53A91D61E6}" destId="{9566B2D2-B639-4A39-8508-9A7AD5C3B870}" srcOrd="1" destOrd="0" presId="urn:microsoft.com/office/officeart/2005/8/layout/vList5"/>
    <dgm:cxn modelId="{B8CCB8D7-3958-4136-AAC0-B7AC3056820B}" type="presParOf" srcId="{8671E159-A732-488A-9C1E-0D6C3155CD62}" destId="{4E823010-0A1F-44BD-A9DD-0C19ABC7E8EF}" srcOrd="3" destOrd="0" presId="urn:microsoft.com/office/officeart/2005/8/layout/vList5"/>
    <dgm:cxn modelId="{ED8CF94A-282F-4A8E-8A5D-3E22B0541248}" type="presParOf" srcId="{8671E159-A732-488A-9C1E-0D6C3155CD62}" destId="{0EB79CB4-4297-479A-BA9C-1B42BB40C1A8}" srcOrd="4" destOrd="0" presId="urn:microsoft.com/office/officeart/2005/8/layout/vList5"/>
    <dgm:cxn modelId="{9C0F6EB7-8E4D-429A-B930-DBCFA40A3E7C}" type="presParOf" srcId="{0EB79CB4-4297-479A-BA9C-1B42BB40C1A8}" destId="{D0BA154A-DAAD-447D-AA09-D93E0F0AAA74}" srcOrd="0" destOrd="0" presId="urn:microsoft.com/office/officeart/2005/8/layout/vList5"/>
    <dgm:cxn modelId="{A60F33C8-51FE-4D4F-91D8-583C46877F57}" type="presParOf" srcId="{0EB79CB4-4297-479A-BA9C-1B42BB40C1A8}" destId="{20976B88-25A1-4413-893A-335D8F3E0E99}"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D940A3E-294E-4F71-8E07-A4FE3EB61D4C}" type="doc">
      <dgm:prSet loTypeId="urn:microsoft.com/office/officeart/2005/8/layout/radial2" loCatId="relationship" qsTypeId="urn:microsoft.com/office/officeart/2005/8/quickstyle/simple1" qsCatId="simple" csTypeId="urn:microsoft.com/office/officeart/2005/8/colors/colorful1" csCatId="colorful" phldr="1"/>
      <dgm:spPr/>
      <dgm:t>
        <a:bodyPr/>
        <a:lstStyle/>
        <a:p>
          <a:endParaRPr lang="en-US"/>
        </a:p>
      </dgm:t>
    </dgm:pt>
    <dgm:pt modelId="{B9859A61-07E4-4109-BF85-C426356519C5}">
      <dgm:prSet phldrT="[Text]"/>
      <dgm:spPr/>
      <dgm:t>
        <a:bodyPr/>
        <a:lstStyle/>
        <a:p>
          <a:r>
            <a:rPr lang="en-US" dirty="0"/>
            <a:t>Complex Trauma</a:t>
          </a:r>
        </a:p>
      </dgm:t>
    </dgm:pt>
    <dgm:pt modelId="{F557FCC5-85FE-4294-A16C-8CE8B678F195}" type="parTrans" cxnId="{787175F3-FF7E-477D-B146-C6CA55EEE5E8}">
      <dgm:prSet/>
      <dgm:spPr/>
      <dgm:t>
        <a:bodyPr/>
        <a:lstStyle/>
        <a:p>
          <a:endParaRPr lang="en-US"/>
        </a:p>
      </dgm:t>
    </dgm:pt>
    <dgm:pt modelId="{934C5FD3-FD02-4D69-BCC6-6818F92D9A5E}" type="sibTrans" cxnId="{787175F3-FF7E-477D-B146-C6CA55EEE5E8}">
      <dgm:prSet/>
      <dgm:spPr/>
      <dgm:t>
        <a:bodyPr/>
        <a:lstStyle/>
        <a:p>
          <a:endParaRPr lang="en-US"/>
        </a:p>
      </dgm:t>
    </dgm:pt>
    <dgm:pt modelId="{495DFFE5-534D-48B5-A53B-669F767C74C0}">
      <dgm:prSet phldrT="[Text]" custT="1"/>
      <dgm:spPr>
        <a:solidFill>
          <a:schemeClr val="bg1"/>
        </a:solidFill>
        <a:ln>
          <a:solidFill>
            <a:schemeClr val="accent3"/>
          </a:solidFill>
        </a:ln>
      </dgm:spPr>
      <dgm:t>
        <a:bodyPr/>
        <a:lstStyle/>
        <a:p>
          <a:r>
            <a:rPr lang="en-US" sz="1500" dirty="0"/>
            <a:t>Abuse </a:t>
          </a:r>
        </a:p>
      </dgm:t>
    </dgm:pt>
    <dgm:pt modelId="{D574E6E8-EB77-45B4-9908-73FA0D663AE6}" type="parTrans" cxnId="{BDEB5AAA-23AA-40C5-8C47-7FA77D60A093}">
      <dgm:prSet/>
      <dgm:spPr/>
      <dgm:t>
        <a:bodyPr/>
        <a:lstStyle/>
        <a:p>
          <a:endParaRPr lang="en-US"/>
        </a:p>
      </dgm:t>
    </dgm:pt>
    <dgm:pt modelId="{2B9AC2AA-EDD4-4955-BF48-E4E16E890AEA}" type="sibTrans" cxnId="{BDEB5AAA-23AA-40C5-8C47-7FA77D60A093}">
      <dgm:prSet/>
      <dgm:spPr/>
      <dgm:t>
        <a:bodyPr/>
        <a:lstStyle/>
        <a:p>
          <a:endParaRPr lang="en-US"/>
        </a:p>
      </dgm:t>
    </dgm:pt>
    <dgm:pt modelId="{5F1EFD5B-AC6F-45D2-A8DA-7CCD5A044610}">
      <dgm:prSet phldrT="[Text]"/>
      <dgm:spPr/>
      <dgm:t>
        <a:bodyPr/>
        <a:lstStyle/>
        <a:p>
          <a:r>
            <a:rPr lang="en-US" dirty="0"/>
            <a:t>Toxic Stress</a:t>
          </a:r>
        </a:p>
      </dgm:t>
    </dgm:pt>
    <dgm:pt modelId="{35AE2FF7-9FF6-4D8C-A0F7-8CCDC9C2A521}" type="parTrans" cxnId="{B13B364D-B182-4E23-AEBA-491CA5376944}">
      <dgm:prSet/>
      <dgm:spPr/>
      <dgm:t>
        <a:bodyPr/>
        <a:lstStyle/>
        <a:p>
          <a:endParaRPr lang="en-US"/>
        </a:p>
      </dgm:t>
    </dgm:pt>
    <dgm:pt modelId="{91B806C5-43F7-4B66-A277-DD25FA43606F}" type="sibTrans" cxnId="{B13B364D-B182-4E23-AEBA-491CA5376944}">
      <dgm:prSet/>
      <dgm:spPr/>
      <dgm:t>
        <a:bodyPr/>
        <a:lstStyle/>
        <a:p>
          <a:endParaRPr lang="en-US"/>
        </a:p>
      </dgm:t>
    </dgm:pt>
    <dgm:pt modelId="{84BBF52D-B3AD-44D3-B2B1-1EA024A0F7B0}">
      <dgm:prSet phldrT="[Text]" custT="1"/>
      <dgm:spPr>
        <a:solidFill>
          <a:schemeClr val="bg1"/>
        </a:solidFill>
        <a:ln>
          <a:solidFill>
            <a:schemeClr val="accent4"/>
          </a:solidFill>
        </a:ln>
      </dgm:spPr>
      <dgm:t>
        <a:bodyPr/>
        <a:lstStyle/>
        <a:p>
          <a:r>
            <a:rPr lang="en-US" sz="1600" dirty="0"/>
            <a:t>Racism</a:t>
          </a:r>
        </a:p>
      </dgm:t>
    </dgm:pt>
    <dgm:pt modelId="{78AB1C7C-D3E8-4ABC-8038-72830CAD179C}" type="parTrans" cxnId="{61D0F505-2084-4384-9D10-820FC75A0FCB}">
      <dgm:prSet/>
      <dgm:spPr/>
      <dgm:t>
        <a:bodyPr/>
        <a:lstStyle/>
        <a:p>
          <a:endParaRPr lang="en-US"/>
        </a:p>
      </dgm:t>
    </dgm:pt>
    <dgm:pt modelId="{0340C3AD-4C82-47AA-83E9-A6C889ED437E}" type="sibTrans" cxnId="{61D0F505-2084-4384-9D10-820FC75A0FCB}">
      <dgm:prSet/>
      <dgm:spPr/>
      <dgm:t>
        <a:bodyPr/>
        <a:lstStyle/>
        <a:p>
          <a:endParaRPr lang="en-US"/>
        </a:p>
      </dgm:t>
    </dgm:pt>
    <dgm:pt modelId="{8AF6E282-9A8C-4D06-A49E-ED1F39A5BA2F}">
      <dgm:prSet phldrT="[Text]"/>
      <dgm:spPr/>
      <dgm:t>
        <a:bodyPr/>
        <a:lstStyle/>
        <a:p>
          <a:r>
            <a:rPr lang="en-US" dirty="0"/>
            <a:t>Trauma</a:t>
          </a:r>
        </a:p>
      </dgm:t>
    </dgm:pt>
    <dgm:pt modelId="{C6067632-6410-4B48-B455-00FA5E060CE8}" type="parTrans" cxnId="{1C99A49F-6FAD-4F37-8C35-2E06AF4DA8B1}">
      <dgm:prSet/>
      <dgm:spPr/>
      <dgm:t>
        <a:bodyPr/>
        <a:lstStyle/>
        <a:p>
          <a:endParaRPr lang="en-US"/>
        </a:p>
      </dgm:t>
    </dgm:pt>
    <dgm:pt modelId="{F65116C9-346A-4D7B-83FE-574A92CBC4D7}" type="sibTrans" cxnId="{1C99A49F-6FAD-4F37-8C35-2E06AF4DA8B1}">
      <dgm:prSet/>
      <dgm:spPr/>
      <dgm:t>
        <a:bodyPr/>
        <a:lstStyle/>
        <a:p>
          <a:endParaRPr lang="en-US"/>
        </a:p>
      </dgm:t>
    </dgm:pt>
    <dgm:pt modelId="{6C15D602-A9FF-48EC-88DA-884D2D9AE285}">
      <dgm:prSet phldrT="[Text]" custT="1"/>
      <dgm:spPr>
        <a:solidFill>
          <a:schemeClr val="bg1"/>
        </a:solidFill>
        <a:ln>
          <a:solidFill>
            <a:schemeClr val="accent5"/>
          </a:solidFill>
        </a:ln>
      </dgm:spPr>
      <dgm:t>
        <a:bodyPr/>
        <a:lstStyle/>
        <a:p>
          <a:r>
            <a:rPr lang="en-US" sz="1600" dirty="0"/>
            <a:t>Accidents</a:t>
          </a:r>
        </a:p>
      </dgm:t>
    </dgm:pt>
    <dgm:pt modelId="{046B7B6B-073D-43E0-8BD0-ED768EAACE0B}" type="parTrans" cxnId="{018D4A28-943D-47C3-95E1-EFF45C2E608A}">
      <dgm:prSet/>
      <dgm:spPr/>
      <dgm:t>
        <a:bodyPr/>
        <a:lstStyle/>
        <a:p>
          <a:endParaRPr lang="en-US"/>
        </a:p>
      </dgm:t>
    </dgm:pt>
    <dgm:pt modelId="{941B5D78-4615-48DD-A6E5-6A3EC5634D28}" type="sibTrans" cxnId="{018D4A28-943D-47C3-95E1-EFF45C2E608A}">
      <dgm:prSet/>
      <dgm:spPr/>
      <dgm:t>
        <a:bodyPr/>
        <a:lstStyle/>
        <a:p>
          <a:endParaRPr lang="en-US"/>
        </a:p>
      </dgm:t>
    </dgm:pt>
    <dgm:pt modelId="{5D2D0C4A-B709-4FA9-9C00-825F2D632471}">
      <dgm:prSet phldrT="[Text]" custT="1"/>
      <dgm:spPr>
        <a:solidFill>
          <a:schemeClr val="bg1"/>
        </a:solidFill>
        <a:ln>
          <a:solidFill>
            <a:schemeClr val="accent4"/>
          </a:solidFill>
        </a:ln>
      </dgm:spPr>
      <dgm:t>
        <a:bodyPr/>
        <a:lstStyle/>
        <a:p>
          <a:r>
            <a:rPr lang="en-US" sz="1600" dirty="0"/>
            <a:t>Discrimination</a:t>
          </a:r>
        </a:p>
      </dgm:t>
    </dgm:pt>
    <dgm:pt modelId="{DE676050-8891-43FA-A10E-38A1DBAD8F0F}" type="parTrans" cxnId="{F4D32A49-F31C-4F2F-9B3C-6CEAF25E5607}">
      <dgm:prSet/>
      <dgm:spPr/>
      <dgm:t>
        <a:bodyPr/>
        <a:lstStyle/>
        <a:p>
          <a:endParaRPr lang="en-US"/>
        </a:p>
      </dgm:t>
    </dgm:pt>
    <dgm:pt modelId="{C978ABA0-C045-49B3-8115-760E7EC8E293}" type="sibTrans" cxnId="{F4D32A49-F31C-4F2F-9B3C-6CEAF25E5607}">
      <dgm:prSet/>
      <dgm:spPr/>
      <dgm:t>
        <a:bodyPr/>
        <a:lstStyle/>
        <a:p>
          <a:endParaRPr lang="en-US"/>
        </a:p>
      </dgm:t>
    </dgm:pt>
    <dgm:pt modelId="{F48ED151-8AEB-44B5-8C8F-A4D8E14293CE}">
      <dgm:prSet phldrT="[Text]" custT="1"/>
      <dgm:spPr>
        <a:solidFill>
          <a:schemeClr val="bg1"/>
        </a:solidFill>
        <a:ln>
          <a:solidFill>
            <a:schemeClr val="accent4"/>
          </a:solidFill>
        </a:ln>
      </dgm:spPr>
      <dgm:t>
        <a:bodyPr/>
        <a:lstStyle/>
        <a:p>
          <a:r>
            <a:rPr lang="en-US" sz="1600" dirty="0"/>
            <a:t>Community Violence</a:t>
          </a:r>
        </a:p>
      </dgm:t>
    </dgm:pt>
    <dgm:pt modelId="{96650087-9E35-4B74-A3BA-1ABC6D54629C}" type="parTrans" cxnId="{1E5E7BE8-E693-4F58-B22E-3048850E680F}">
      <dgm:prSet/>
      <dgm:spPr/>
      <dgm:t>
        <a:bodyPr/>
        <a:lstStyle/>
        <a:p>
          <a:endParaRPr lang="en-US"/>
        </a:p>
      </dgm:t>
    </dgm:pt>
    <dgm:pt modelId="{9AC61363-59C1-4204-AC43-6405FFBC5D3E}" type="sibTrans" cxnId="{1E5E7BE8-E693-4F58-B22E-3048850E680F}">
      <dgm:prSet/>
      <dgm:spPr/>
      <dgm:t>
        <a:bodyPr/>
        <a:lstStyle/>
        <a:p>
          <a:endParaRPr lang="en-US"/>
        </a:p>
      </dgm:t>
    </dgm:pt>
    <dgm:pt modelId="{A332977C-BAD1-4F9D-A785-1EB717FA32E4}">
      <dgm:prSet phldrT="[Text]" custT="1"/>
      <dgm:spPr>
        <a:solidFill>
          <a:schemeClr val="bg1"/>
        </a:solidFill>
        <a:ln>
          <a:solidFill>
            <a:schemeClr val="accent4"/>
          </a:solidFill>
        </a:ln>
      </dgm:spPr>
      <dgm:t>
        <a:bodyPr/>
        <a:lstStyle/>
        <a:p>
          <a:r>
            <a:rPr lang="en-US" sz="1600" dirty="0"/>
            <a:t>Poverty</a:t>
          </a:r>
        </a:p>
      </dgm:t>
    </dgm:pt>
    <dgm:pt modelId="{8404E0F2-EFC0-48E1-BAA6-15D06FBBB56D}" type="parTrans" cxnId="{BBF5589A-92D1-4E01-A45E-1F6DA3CD2094}">
      <dgm:prSet/>
      <dgm:spPr/>
      <dgm:t>
        <a:bodyPr/>
        <a:lstStyle/>
        <a:p>
          <a:endParaRPr lang="en-US"/>
        </a:p>
      </dgm:t>
    </dgm:pt>
    <dgm:pt modelId="{99F3879E-9E97-4363-AF2E-195E077D814C}" type="sibTrans" cxnId="{BBF5589A-92D1-4E01-A45E-1F6DA3CD2094}">
      <dgm:prSet/>
      <dgm:spPr/>
      <dgm:t>
        <a:bodyPr/>
        <a:lstStyle/>
        <a:p>
          <a:endParaRPr lang="en-US"/>
        </a:p>
      </dgm:t>
    </dgm:pt>
    <dgm:pt modelId="{8024B927-195D-49F0-9F93-6D3B9005E5EF}">
      <dgm:prSet phldrT="[Text]" custT="1"/>
      <dgm:spPr>
        <a:solidFill>
          <a:schemeClr val="bg1"/>
        </a:solidFill>
        <a:ln>
          <a:solidFill>
            <a:schemeClr val="accent4"/>
          </a:solidFill>
        </a:ln>
      </dgm:spPr>
      <dgm:t>
        <a:bodyPr/>
        <a:lstStyle/>
        <a:p>
          <a:r>
            <a:rPr lang="en-US" sz="1600" dirty="0"/>
            <a:t>Being different</a:t>
          </a:r>
        </a:p>
      </dgm:t>
    </dgm:pt>
    <dgm:pt modelId="{BE694084-0C40-4C61-8CDA-8A1C379C7FE1}" type="parTrans" cxnId="{7E4D4E32-5E12-4DDA-9855-6D29D2849F72}">
      <dgm:prSet/>
      <dgm:spPr/>
      <dgm:t>
        <a:bodyPr/>
        <a:lstStyle/>
        <a:p>
          <a:endParaRPr lang="en-US"/>
        </a:p>
      </dgm:t>
    </dgm:pt>
    <dgm:pt modelId="{B2BB3B85-BF61-401D-92E5-4B1A3C25333E}" type="sibTrans" cxnId="{7E4D4E32-5E12-4DDA-9855-6D29D2849F72}">
      <dgm:prSet/>
      <dgm:spPr/>
      <dgm:t>
        <a:bodyPr/>
        <a:lstStyle/>
        <a:p>
          <a:endParaRPr lang="en-US"/>
        </a:p>
      </dgm:t>
    </dgm:pt>
    <dgm:pt modelId="{5BB01F98-85D4-4A87-9204-7A7A3AC0500D}">
      <dgm:prSet custT="1"/>
      <dgm:spPr>
        <a:solidFill>
          <a:schemeClr val="bg1"/>
        </a:solidFill>
        <a:ln>
          <a:solidFill>
            <a:schemeClr val="accent3"/>
          </a:solidFill>
        </a:ln>
      </dgm:spPr>
      <dgm:t>
        <a:bodyPr/>
        <a:lstStyle/>
        <a:p>
          <a:r>
            <a:rPr lang="en-US" sz="1500" dirty="0"/>
            <a:t>Severe neglect</a:t>
          </a:r>
        </a:p>
      </dgm:t>
    </dgm:pt>
    <dgm:pt modelId="{5EB4A258-CD36-48DB-956B-1C766F224F95}" type="parTrans" cxnId="{B1D9B30E-82ED-40D3-9940-1AB10939484E}">
      <dgm:prSet/>
      <dgm:spPr/>
      <dgm:t>
        <a:bodyPr/>
        <a:lstStyle/>
        <a:p>
          <a:endParaRPr lang="en-US"/>
        </a:p>
      </dgm:t>
    </dgm:pt>
    <dgm:pt modelId="{F41543D1-0258-45B4-AA32-171E2C981E30}" type="sibTrans" cxnId="{B1D9B30E-82ED-40D3-9940-1AB10939484E}">
      <dgm:prSet/>
      <dgm:spPr/>
      <dgm:t>
        <a:bodyPr/>
        <a:lstStyle/>
        <a:p>
          <a:endParaRPr lang="en-US"/>
        </a:p>
      </dgm:t>
    </dgm:pt>
    <dgm:pt modelId="{D8974446-610E-43AD-A1E7-BBC91D2AFD1B}">
      <dgm:prSet custT="1"/>
      <dgm:spPr>
        <a:solidFill>
          <a:schemeClr val="bg1"/>
        </a:solidFill>
        <a:ln>
          <a:solidFill>
            <a:schemeClr val="accent3"/>
          </a:solidFill>
        </a:ln>
      </dgm:spPr>
      <dgm:t>
        <a:bodyPr/>
        <a:lstStyle/>
        <a:p>
          <a:r>
            <a:rPr lang="en-US" sz="1500" dirty="0"/>
            <a:t>Domestic violence</a:t>
          </a:r>
        </a:p>
      </dgm:t>
    </dgm:pt>
    <dgm:pt modelId="{BB8A9FF2-4CB7-4214-8D3B-D63E0F07073E}" type="parTrans" cxnId="{0B3E0249-896B-4CE9-BD36-979A6F49E244}">
      <dgm:prSet/>
      <dgm:spPr/>
      <dgm:t>
        <a:bodyPr/>
        <a:lstStyle/>
        <a:p>
          <a:endParaRPr lang="en-US"/>
        </a:p>
      </dgm:t>
    </dgm:pt>
    <dgm:pt modelId="{1EC2DE2A-1F69-4F65-A002-43D4C59EFA2F}" type="sibTrans" cxnId="{0B3E0249-896B-4CE9-BD36-979A6F49E244}">
      <dgm:prSet/>
      <dgm:spPr/>
      <dgm:t>
        <a:bodyPr/>
        <a:lstStyle/>
        <a:p>
          <a:endParaRPr lang="en-US"/>
        </a:p>
      </dgm:t>
    </dgm:pt>
    <dgm:pt modelId="{7672A18F-AB4A-41C0-A86D-EBE223C8926D}">
      <dgm:prSet custT="1"/>
      <dgm:spPr>
        <a:solidFill>
          <a:schemeClr val="bg1"/>
        </a:solidFill>
        <a:ln>
          <a:solidFill>
            <a:schemeClr val="accent3"/>
          </a:solidFill>
        </a:ln>
      </dgm:spPr>
      <dgm:t>
        <a:bodyPr/>
        <a:lstStyle/>
        <a:p>
          <a:r>
            <a:rPr lang="en-US" sz="1500" dirty="0"/>
            <a:t>Abandonment</a:t>
          </a:r>
        </a:p>
      </dgm:t>
    </dgm:pt>
    <dgm:pt modelId="{310D3293-64E0-4AA9-AD78-67F886490980}" type="parTrans" cxnId="{E89DA45D-0200-4BD0-A89C-0425915F228E}">
      <dgm:prSet/>
      <dgm:spPr/>
      <dgm:t>
        <a:bodyPr/>
        <a:lstStyle/>
        <a:p>
          <a:endParaRPr lang="en-US"/>
        </a:p>
      </dgm:t>
    </dgm:pt>
    <dgm:pt modelId="{48AFED98-64E3-4933-BD2F-DAF6303C8546}" type="sibTrans" cxnId="{E89DA45D-0200-4BD0-A89C-0425915F228E}">
      <dgm:prSet/>
      <dgm:spPr/>
      <dgm:t>
        <a:bodyPr/>
        <a:lstStyle/>
        <a:p>
          <a:endParaRPr lang="en-US"/>
        </a:p>
      </dgm:t>
    </dgm:pt>
    <dgm:pt modelId="{D6BF4BF4-023B-41F0-B75F-8901C2CFAC71}">
      <dgm:prSet phldrT="[Text]" custT="1"/>
      <dgm:spPr>
        <a:solidFill>
          <a:schemeClr val="bg1"/>
        </a:solidFill>
        <a:ln>
          <a:solidFill>
            <a:schemeClr val="accent5"/>
          </a:solidFill>
        </a:ln>
      </dgm:spPr>
      <dgm:t>
        <a:bodyPr/>
        <a:lstStyle/>
        <a:p>
          <a:r>
            <a:rPr lang="en-US" sz="1600" dirty="0"/>
            <a:t>Natural/Manmade Disaster</a:t>
          </a:r>
        </a:p>
      </dgm:t>
    </dgm:pt>
    <dgm:pt modelId="{28017BCB-3A93-4EB6-BEA8-DA58207D11E7}" type="parTrans" cxnId="{024239B5-A70A-4C3A-9D65-25E0DA7F2526}">
      <dgm:prSet/>
      <dgm:spPr/>
      <dgm:t>
        <a:bodyPr/>
        <a:lstStyle/>
        <a:p>
          <a:endParaRPr lang="en-US"/>
        </a:p>
      </dgm:t>
    </dgm:pt>
    <dgm:pt modelId="{18868D87-7F96-4F19-83AC-63BB00C0DDE4}" type="sibTrans" cxnId="{024239B5-A70A-4C3A-9D65-25E0DA7F2526}">
      <dgm:prSet/>
      <dgm:spPr/>
      <dgm:t>
        <a:bodyPr/>
        <a:lstStyle/>
        <a:p>
          <a:endParaRPr lang="en-US"/>
        </a:p>
      </dgm:t>
    </dgm:pt>
    <dgm:pt modelId="{3A2BCD44-6CED-4E60-8B47-DE03A1A0873E}">
      <dgm:prSet phldrT="[Text]" custT="1"/>
      <dgm:spPr>
        <a:solidFill>
          <a:schemeClr val="bg1"/>
        </a:solidFill>
        <a:ln>
          <a:solidFill>
            <a:schemeClr val="accent5"/>
          </a:solidFill>
        </a:ln>
      </dgm:spPr>
      <dgm:t>
        <a:bodyPr/>
        <a:lstStyle/>
        <a:p>
          <a:r>
            <a:rPr lang="en-US" sz="1600" dirty="0"/>
            <a:t>Serious illness</a:t>
          </a:r>
        </a:p>
      </dgm:t>
    </dgm:pt>
    <dgm:pt modelId="{5A52A823-632E-49FA-B29A-0A5619F844A3}" type="parTrans" cxnId="{891D77E8-A7A8-415D-899F-EBBC2A278988}">
      <dgm:prSet/>
      <dgm:spPr/>
      <dgm:t>
        <a:bodyPr/>
        <a:lstStyle/>
        <a:p>
          <a:endParaRPr lang="en-US"/>
        </a:p>
      </dgm:t>
    </dgm:pt>
    <dgm:pt modelId="{B2976AA6-A6C6-44F0-BEFC-2BA4C08D14B2}" type="sibTrans" cxnId="{891D77E8-A7A8-415D-899F-EBBC2A278988}">
      <dgm:prSet/>
      <dgm:spPr/>
      <dgm:t>
        <a:bodyPr/>
        <a:lstStyle/>
        <a:p>
          <a:endParaRPr lang="en-US"/>
        </a:p>
      </dgm:t>
    </dgm:pt>
    <dgm:pt modelId="{78DBCA6F-B21C-44E4-A61D-223753FCB0B4}" type="pres">
      <dgm:prSet presAssocID="{7D940A3E-294E-4F71-8E07-A4FE3EB61D4C}" presName="composite" presStyleCnt="0">
        <dgm:presLayoutVars>
          <dgm:chMax val="5"/>
          <dgm:dir/>
          <dgm:animLvl val="ctr"/>
          <dgm:resizeHandles val="exact"/>
        </dgm:presLayoutVars>
      </dgm:prSet>
      <dgm:spPr/>
    </dgm:pt>
    <dgm:pt modelId="{01DF982D-8E44-449C-981B-22C02F3931D3}" type="pres">
      <dgm:prSet presAssocID="{7D940A3E-294E-4F71-8E07-A4FE3EB61D4C}" presName="cycle" presStyleCnt="0"/>
      <dgm:spPr/>
    </dgm:pt>
    <dgm:pt modelId="{36730C2F-82FC-4D56-9280-069CC92D457F}" type="pres">
      <dgm:prSet presAssocID="{7D940A3E-294E-4F71-8E07-A4FE3EB61D4C}" presName="centerShape" presStyleCnt="0"/>
      <dgm:spPr/>
    </dgm:pt>
    <dgm:pt modelId="{0758A8D1-2E21-4708-9C8A-81847A806A4F}" type="pres">
      <dgm:prSet presAssocID="{7D940A3E-294E-4F71-8E07-A4FE3EB61D4C}" presName="connSite" presStyleLbl="node1" presStyleIdx="0" presStyleCnt="4"/>
      <dgm:spPr/>
    </dgm:pt>
    <dgm:pt modelId="{E29B5445-AB81-4E76-8198-F22A9B0452D3}" type="pres">
      <dgm:prSet presAssocID="{7D940A3E-294E-4F71-8E07-A4FE3EB61D4C}" presName="visible" presStyleLbl="node1" presStyleIdx="0" presStyleCnt="4" custScaleX="126580" custScaleY="129328" custLinFactNeighborX="-15184" custLinFactNeighborY="990"/>
      <dgm:spPr>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a:ln>
          <a:solidFill>
            <a:schemeClr val="accent1"/>
          </a:solidFill>
        </a:ln>
      </dgm:spPr>
      <dgm:extLst>
        <a:ext uri="{E40237B7-FDA0-4F09-8148-C483321AD2D9}">
          <dgm14:cNvPr xmlns:dgm14="http://schemas.microsoft.com/office/drawing/2010/diagram" id="0" name="" title="picture of boy peeking through "/>
        </a:ext>
      </dgm:extLst>
    </dgm:pt>
    <dgm:pt modelId="{0CD7C2FF-C79E-4CA2-B8BE-2BFE0D4ACF0D}" type="pres">
      <dgm:prSet presAssocID="{F557FCC5-85FE-4294-A16C-8CE8B678F195}" presName="Name25" presStyleLbl="parChTrans1D1" presStyleIdx="0" presStyleCnt="3"/>
      <dgm:spPr/>
    </dgm:pt>
    <dgm:pt modelId="{32FA4A93-C2D4-497A-BB34-CB1B5ACB4F53}" type="pres">
      <dgm:prSet presAssocID="{B9859A61-07E4-4109-BF85-C426356519C5}" presName="node" presStyleCnt="0"/>
      <dgm:spPr/>
    </dgm:pt>
    <dgm:pt modelId="{3468E576-1439-4803-8303-72585EC002E7}" type="pres">
      <dgm:prSet presAssocID="{B9859A61-07E4-4109-BF85-C426356519C5}" presName="parentNode" presStyleLbl="node1" presStyleIdx="1" presStyleCnt="4" custLinFactNeighborX="-11718" custLinFactNeighborY="8585">
        <dgm:presLayoutVars>
          <dgm:chMax val="1"/>
          <dgm:bulletEnabled val="1"/>
        </dgm:presLayoutVars>
      </dgm:prSet>
      <dgm:spPr/>
    </dgm:pt>
    <dgm:pt modelId="{1BFD1CEF-7AB3-4FE0-B441-883DCFC05892}" type="pres">
      <dgm:prSet presAssocID="{B9859A61-07E4-4109-BF85-C426356519C5}" presName="childNode" presStyleLbl="revTx" presStyleIdx="0" presStyleCnt="3">
        <dgm:presLayoutVars>
          <dgm:bulletEnabled val="1"/>
        </dgm:presLayoutVars>
      </dgm:prSet>
      <dgm:spPr/>
    </dgm:pt>
    <dgm:pt modelId="{DC520D4A-C6FE-4EEF-8097-006FDBAF6688}" type="pres">
      <dgm:prSet presAssocID="{35AE2FF7-9FF6-4D8C-A0F7-8CCDC9C2A521}" presName="Name25" presStyleLbl="parChTrans1D1" presStyleIdx="1" presStyleCnt="3"/>
      <dgm:spPr/>
    </dgm:pt>
    <dgm:pt modelId="{FBBE3AC6-DC9B-4DE0-8345-E876562D3090}" type="pres">
      <dgm:prSet presAssocID="{5F1EFD5B-AC6F-45D2-A8DA-7CCD5A044610}" presName="node" presStyleCnt="0"/>
      <dgm:spPr/>
    </dgm:pt>
    <dgm:pt modelId="{9E67B9E8-70D1-44B9-85C6-F8A47F7156A4}" type="pres">
      <dgm:prSet presAssocID="{5F1EFD5B-AC6F-45D2-A8DA-7CCD5A044610}" presName="parentNode" presStyleLbl="node1" presStyleIdx="2" presStyleCnt="4" custScaleY="128610" custLinFactNeighborX="-22714" custLinFactNeighborY="2508">
        <dgm:presLayoutVars>
          <dgm:chMax val="1"/>
          <dgm:bulletEnabled val="1"/>
        </dgm:presLayoutVars>
      </dgm:prSet>
      <dgm:spPr/>
    </dgm:pt>
    <dgm:pt modelId="{75A7CDAF-6A06-43D1-9D53-5B077A1E94C6}" type="pres">
      <dgm:prSet presAssocID="{5F1EFD5B-AC6F-45D2-A8DA-7CCD5A044610}" presName="childNode" presStyleLbl="revTx" presStyleIdx="1" presStyleCnt="3">
        <dgm:presLayoutVars>
          <dgm:bulletEnabled val="1"/>
        </dgm:presLayoutVars>
      </dgm:prSet>
      <dgm:spPr/>
    </dgm:pt>
    <dgm:pt modelId="{DDB9CCE0-6122-4D8D-9282-492990B8E83D}" type="pres">
      <dgm:prSet presAssocID="{C6067632-6410-4B48-B455-00FA5E060CE8}" presName="Name25" presStyleLbl="parChTrans1D1" presStyleIdx="2" presStyleCnt="3"/>
      <dgm:spPr/>
    </dgm:pt>
    <dgm:pt modelId="{BCE4980D-866E-4CE5-A4D1-9295C8B3C83F}" type="pres">
      <dgm:prSet presAssocID="{8AF6E282-9A8C-4D06-A49E-ED1F39A5BA2F}" presName="node" presStyleCnt="0"/>
      <dgm:spPr/>
    </dgm:pt>
    <dgm:pt modelId="{FDF0576D-BC86-4BDE-A9A8-B8602C1EAE31}" type="pres">
      <dgm:prSet presAssocID="{8AF6E282-9A8C-4D06-A49E-ED1F39A5BA2F}" presName="parentNode" presStyleLbl="node1" presStyleIdx="3" presStyleCnt="4" custScaleX="113159" custScaleY="76156" custLinFactNeighborX="8900" custLinFactNeighborY="-5979">
        <dgm:presLayoutVars>
          <dgm:chMax val="1"/>
          <dgm:bulletEnabled val="1"/>
        </dgm:presLayoutVars>
      </dgm:prSet>
      <dgm:spPr/>
    </dgm:pt>
    <dgm:pt modelId="{983CD6A9-5A6C-48F1-9523-C1C1C692CA1C}" type="pres">
      <dgm:prSet presAssocID="{8AF6E282-9A8C-4D06-A49E-ED1F39A5BA2F}" presName="childNode" presStyleLbl="revTx" presStyleIdx="2" presStyleCnt="3">
        <dgm:presLayoutVars>
          <dgm:bulletEnabled val="1"/>
        </dgm:presLayoutVars>
      </dgm:prSet>
      <dgm:spPr/>
    </dgm:pt>
  </dgm:ptLst>
  <dgm:cxnLst>
    <dgm:cxn modelId="{61D0F505-2084-4384-9D10-820FC75A0FCB}" srcId="{5F1EFD5B-AC6F-45D2-A8DA-7CCD5A044610}" destId="{84BBF52D-B3AD-44D3-B2B1-1EA024A0F7B0}" srcOrd="1" destOrd="0" parTransId="{78AB1C7C-D3E8-4ABC-8038-72830CAD179C}" sibTransId="{0340C3AD-4C82-47AA-83E9-A6C889ED437E}"/>
    <dgm:cxn modelId="{B1D9B30E-82ED-40D3-9940-1AB10939484E}" srcId="{B9859A61-07E4-4109-BF85-C426356519C5}" destId="{5BB01F98-85D4-4A87-9204-7A7A3AC0500D}" srcOrd="1" destOrd="0" parTransId="{5EB4A258-CD36-48DB-956B-1C766F224F95}" sibTransId="{F41543D1-0258-45B4-AA32-171E2C981E30}"/>
    <dgm:cxn modelId="{9403E31C-ABD6-449C-8B00-278EA8DD9305}" type="presOf" srcId="{8AF6E282-9A8C-4D06-A49E-ED1F39A5BA2F}" destId="{FDF0576D-BC86-4BDE-A9A8-B8602C1EAE31}" srcOrd="0" destOrd="0" presId="urn:microsoft.com/office/officeart/2005/8/layout/radial2"/>
    <dgm:cxn modelId="{52073721-F857-496D-AEAA-2C4D68487B08}" type="presOf" srcId="{35AE2FF7-9FF6-4D8C-A0F7-8CCDC9C2A521}" destId="{DC520D4A-C6FE-4EEF-8097-006FDBAF6688}" srcOrd="0" destOrd="0" presId="urn:microsoft.com/office/officeart/2005/8/layout/radial2"/>
    <dgm:cxn modelId="{018D4A28-943D-47C3-95E1-EFF45C2E608A}" srcId="{8AF6E282-9A8C-4D06-A49E-ED1F39A5BA2F}" destId="{6C15D602-A9FF-48EC-88DA-884D2D9AE285}" srcOrd="0" destOrd="0" parTransId="{046B7B6B-073D-43E0-8BD0-ED768EAACE0B}" sibTransId="{941B5D78-4615-48DD-A6E5-6A3EC5634D28}"/>
    <dgm:cxn modelId="{7E4D4E32-5E12-4DDA-9855-6D29D2849F72}" srcId="{5F1EFD5B-AC6F-45D2-A8DA-7CCD5A044610}" destId="{8024B927-195D-49F0-9F93-6D3B9005E5EF}" srcOrd="3" destOrd="0" parTransId="{BE694084-0C40-4C61-8CDA-8A1C379C7FE1}" sibTransId="{B2BB3B85-BF61-401D-92E5-4B1A3C25333E}"/>
    <dgm:cxn modelId="{EFEFE737-28B4-40F0-89EC-E94876091677}" type="presOf" srcId="{5F1EFD5B-AC6F-45D2-A8DA-7CCD5A044610}" destId="{9E67B9E8-70D1-44B9-85C6-F8A47F7156A4}" srcOrd="0" destOrd="0" presId="urn:microsoft.com/office/officeart/2005/8/layout/radial2"/>
    <dgm:cxn modelId="{20DC663D-67B2-4169-9E22-ED97B4F84ACE}" type="presOf" srcId="{6C15D602-A9FF-48EC-88DA-884D2D9AE285}" destId="{983CD6A9-5A6C-48F1-9523-C1C1C692CA1C}" srcOrd="0" destOrd="0" presId="urn:microsoft.com/office/officeart/2005/8/layout/radial2"/>
    <dgm:cxn modelId="{8A85C53D-6595-4667-8CE5-F3A4F601B5C2}" type="presOf" srcId="{3A2BCD44-6CED-4E60-8B47-DE03A1A0873E}" destId="{983CD6A9-5A6C-48F1-9523-C1C1C692CA1C}" srcOrd="0" destOrd="2" presId="urn:microsoft.com/office/officeart/2005/8/layout/radial2"/>
    <dgm:cxn modelId="{DEA1EC5B-10B5-4102-8F8D-537D19E8DA03}" type="presOf" srcId="{B9859A61-07E4-4109-BF85-C426356519C5}" destId="{3468E576-1439-4803-8303-72585EC002E7}" srcOrd="0" destOrd="0" presId="urn:microsoft.com/office/officeart/2005/8/layout/radial2"/>
    <dgm:cxn modelId="{E89DA45D-0200-4BD0-A89C-0425915F228E}" srcId="{B9859A61-07E4-4109-BF85-C426356519C5}" destId="{7672A18F-AB4A-41C0-A86D-EBE223C8926D}" srcOrd="2" destOrd="0" parTransId="{310D3293-64E0-4AA9-AD78-67F886490980}" sibTransId="{48AFED98-64E3-4933-BD2F-DAF6303C8546}"/>
    <dgm:cxn modelId="{E2E3F544-C7E8-4ADA-8A66-946A9D774C2A}" type="presOf" srcId="{C6067632-6410-4B48-B455-00FA5E060CE8}" destId="{DDB9CCE0-6122-4D8D-9282-492990B8E83D}" srcOrd="0" destOrd="0" presId="urn:microsoft.com/office/officeart/2005/8/layout/radial2"/>
    <dgm:cxn modelId="{0DF7CC65-542A-4900-B4E9-E5078D73B257}" type="presOf" srcId="{7672A18F-AB4A-41C0-A86D-EBE223C8926D}" destId="{1BFD1CEF-7AB3-4FE0-B441-883DCFC05892}" srcOrd="0" destOrd="2" presId="urn:microsoft.com/office/officeart/2005/8/layout/radial2"/>
    <dgm:cxn modelId="{0B3E0249-896B-4CE9-BD36-979A6F49E244}" srcId="{B9859A61-07E4-4109-BF85-C426356519C5}" destId="{D8974446-610E-43AD-A1E7-BBC91D2AFD1B}" srcOrd="3" destOrd="0" parTransId="{BB8A9FF2-4CB7-4214-8D3B-D63E0F07073E}" sibTransId="{1EC2DE2A-1F69-4F65-A002-43D4C59EFA2F}"/>
    <dgm:cxn modelId="{F4D32A49-F31C-4F2F-9B3C-6CEAF25E5607}" srcId="{5F1EFD5B-AC6F-45D2-A8DA-7CCD5A044610}" destId="{5D2D0C4A-B709-4FA9-9C00-825F2D632471}" srcOrd="2" destOrd="0" parTransId="{DE676050-8891-43FA-A10E-38A1DBAD8F0F}" sibTransId="{C978ABA0-C045-49B3-8115-760E7EC8E293}"/>
    <dgm:cxn modelId="{2049D769-27C9-48C8-8100-D654E125D2F7}" type="presOf" srcId="{A332977C-BAD1-4F9D-A785-1EB717FA32E4}" destId="{75A7CDAF-6A06-43D1-9D53-5B077A1E94C6}" srcOrd="0" destOrd="0" presId="urn:microsoft.com/office/officeart/2005/8/layout/radial2"/>
    <dgm:cxn modelId="{05B1316C-146E-4939-86A1-C66A97BBE52E}" type="presOf" srcId="{F557FCC5-85FE-4294-A16C-8CE8B678F195}" destId="{0CD7C2FF-C79E-4CA2-B8BE-2BFE0D4ACF0D}" srcOrd="0" destOrd="0" presId="urn:microsoft.com/office/officeart/2005/8/layout/radial2"/>
    <dgm:cxn modelId="{B13B364D-B182-4E23-AEBA-491CA5376944}" srcId="{7D940A3E-294E-4F71-8E07-A4FE3EB61D4C}" destId="{5F1EFD5B-AC6F-45D2-A8DA-7CCD5A044610}" srcOrd="1" destOrd="0" parTransId="{35AE2FF7-9FF6-4D8C-A0F7-8CCDC9C2A521}" sibTransId="{91B806C5-43F7-4B66-A277-DD25FA43606F}"/>
    <dgm:cxn modelId="{D935B46F-CF41-4C57-96D4-D94811A9079F}" type="presOf" srcId="{495DFFE5-534D-48B5-A53B-669F767C74C0}" destId="{1BFD1CEF-7AB3-4FE0-B441-883DCFC05892}" srcOrd="0" destOrd="0" presId="urn:microsoft.com/office/officeart/2005/8/layout/radial2"/>
    <dgm:cxn modelId="{595F7780-29E9-46FE-B98F-E5AD1D346F54}" type="presOf" srcId="{D6BF4BF4-023B-41F0-B75F-8901C2CFAC71}" destId="{983CD6A9-5A6C-48F1-9523-C1C1C692CA1C}" srcOrd="0" destOrd="1" presId="urn:microsoft.com/office/officeart/2005/8/layout/radial2"/>
    <dgm:cxn modelId="{C5CD4685-CE71-4991-9164-1842F7028500}" type="presOf" srcId="{F48ED151-8AEB-44B5-8C8F-A4D8E14293CE}" destId="{75A7CDAF-6A06-43D1-9D53-5B077A1E94C6}" srcOrd="0" destOrd="4" presId="urn:microsoft.com/office/officeart/2005/8/layout/radial2"/>
    <dgm:cxn modelId="{BBF5589A-92D1-4E01-A45E-1F6DA3CD2094}" srcId="{5F1EFD5B-AC6F-45D2-A8DA-7CCD5A044610}" destId="{A332977C-BAD1-4F9D-A785-1EB717FA32E4}" srcOrd="0" destOrd="0" parTransId="{8404E0F2-EFC0-48E1-BAA6-15D06FBBB56D}" sibTransId="{99F3879E-9E97-4363-AF2E-195E077D814C}"/>
    <dgm:cxn modelId="{58563F9E-FE6D-485B-9E62-ADBFEC96A731}" type="presOf" srcId="{7D940A3E-294E-4F71-8E07-A4FE3EB61D4C}" destId="{78DBCA6F-B21C-44E4-A61D-223753FCB0B4}" srcOrd="0" destOrd="0" presId="urn:microsoft.com/office/officeart/2005/8/layout/radial2"/>
    <dgm:cxn modelId="{1C99A49F-6FAD-4F37-8C35-2E06AF4DA8B1}" srcId="{7D940A3E-294E-4F71-8E07-A4FE3EB61D4C}" destId="{8AF6E282-9A8C-4D06-A49E-ED1F39A5BA2F}" srcOrd="2" destOrd="0" parTransId="{C6067632-6410-4B48-B455-00FA5E060CE8}" sibTransId="{F65116C9-346A-4D7B-83FE-574A92CBC4D7}"/>
    <dgm:cxn modelId="{133A93A2-BFE0-4281-9782-5F67FC1D0EF6}" type="presOf" srcId="{8024B927-195D-49F0-9F93-6D3B9005E5EF}" destId="{75A7CDAF-6A06-43D1-9D53-5B077A1E94C6}" srcOrd="0" destOrd="3" presId="urn:microsoft.com/office/officeart/2005/8/layout/radial2"/>
    <dgm:cxn modelId="{BDEB5AAA-23AA-40C5-8C47-7FA77D60A093}" srcId="{B9859A61-07E4-4109-BF85-C426356519C5}" destId="{495DFFE5-534D-48B5-A53B-669F767C74C0}" srcOrd="0" destOrd="0" parTransId="{D574E6E8-EB77-45B4-9908-73FA0D663AE6}" sibTransId="{2B9AC2AA-EDD4-4955-BF48-E4E16E890AEA}"/>
    <dgm:cxn modelId="{024239B5-A70A-4C3A-9D65-25E0DA7F2526}" srcId="{8AF6E282-9A8C-4D06-A49E-ED1F39A5BA2F}" destId="{D6BF4BF4-023B-41F0-B75F-8901C2CFAC71}" srcOrd="1" destOrd="0" parTransId="{28017BCB-3A93-4EB6-BEA8-DA58207D11E7}" sibTransId="{18868D87-7F96-4F19-83AC-63BB00C0DDE4}"/>
    <dgm:cxn modelId="{9ACD94C3-C379-45C4-A716-B07B47BB3D29}" type="presOf" srcId="{5BB01F98-85D4-4A87-9204-7A7A3AC0500D}" destId="{1BFD1CEF-7AB3-4FE0-B441-883DCFC05892}" srcOrd="0" destOrd="1" presId="urn:microsoft.com/office/officeart/2005/8/layout/radial2"/>
    <dgm:cxn modelId="{6350EAD6-9991-4E4A-B2E2-BF9D202E2706}" type="presOf" srcId="{84BBF52D-B3AD-44D3-B2B1-1EA024A0F7B0}" destId="{75A7CDAF-6A06-43D1-9D53-5B077A1E94C6}" srcOrd="0" destOrd="1" presId="urn:microsoft.com/office/officeart/2005/8/layout/radial2"/>
    <dgm:cxn modelId="{891D77E8-A7A8-415D-899F-EBBC2A278988}" srcId="{8AF6E282-9A8C-4D06-A49E-ED1F39A5BA2F}" destId="{3A2BCD44-6CED-4E60-8B47-DE03A1A0873E}" srcOrd="2" destOrd="0" parTransId="{5A52A823-632E-49FA-B29A-0A5619F844A3}" sibTransId="{B2976AA6-A6C6-44F0-BEFC-2BA4C08D14B2}"/>
    <dgm:cxn modelId="{1E5E7BE8-E693-4F58-B22E-3048850E680F}" srcId="{5F1EFD5B-AC6F-45D2-A8DA-7CCD5A044610}" destId="{F48ED151-8AEB-44B5-8C8F-A4D8E14293CE}" srcOrd="4" destOrd="0" parTransId="{96650087-9E35-4B74-A3BA-1ABC6D54629C}" sibTransId="{9AC61363-59C1-4204-AC43-6405FFBC5D3E}"/>
    <dgm:cxn modelId="{787175F3-FF7E-477D-B146-C6CA55EEE5E8}" srcId="{7D940A3E-294E-4F71-8E07-A4FE3EB61D4C}" destId="{B9859A61-07E4-4109-BF85-C426356519C5}" srcOrd="0" destOrd="0" parTransId="{F557FCC5-85FE-4294-A16C-8CE8B678F195}" sibTransId="{934C5FD3-FD02-4D69-BCC6-6818F92D9A5E}"/>
    <dgm:cxn modelId="{6C72B9F8-4B4F-44FF-A12D-F0BC6F24E46B}" type="presOf" srcId="{D8974446-610E-43AD-A1E7-BBC91D2AFD1B}" destId="{1BFD1CEF-7AB3-4FE0-B441-883DCFC05892}" srcOrd="0" destOrd="3" presId="urn:microsoft.com/office/officeart/2005/8/layout/radial2"/>
    <dgm:cxn modelId="{971B20FD-49BB-4D58-91D0-E75510FB7427}" type="presOf" srcId="{5D2D0C4A-B709-4FA9-9C00-825F2D632471}" destId="{75A7CDAF-6A06-43D1-9D53-5B077A1E94C6}" srcOrd="0" destOrd="2" presId="urn:microsoft.com/office/officeart/2005/8/layout/radial2"/>
    <dgm:cxn modelId="{6DF764C0-4EA9-4B19-8937-16760AE1B881}" type="presParOf" srcId="{78DBCA6F-B21C-44E4-A61D-223753FCB0B4}" destId="{01DF982D-8E44-449C-981B-22C02F3931D3}" srcOrd="0" destOrd="0" presId="urn:microsoft.com/office/officeart/2005/8/layout/radial2"/>
    <dgm:cxn modelId="{5F5454CA-046E-4512-B9F4-1799A4F4ED9F}" type="presParOf" srcId="{01DF982D-8E44-449C-981B-22C02F3931D3}" destId="{36730C2F-82FC-4D56-9280-069CC92D457F}" srcOrd="0" destOrd="0" presId="urn:microsoft.com/office/officeart/2005/8/layout/radial2"/>
    <dgm:cxn modelId="{524B21A7-D46D-4D20-9399-30C23A9B42C0}" type="presParOf" srcId="{36730C2F-82FC-4D56-9280-069CC92D457F}" destId="{0758A8D1-2E21-4708-9C8A-81847A806A4F}" srcOrd="0" destOrd="0" presId="urn:microsoft.com/office/officeart/2005/8/layout/radial2"/>
    <dgm:cxn modelId="{E67CF2D8-95D8-4768-9FB3-44C274D731EB}" type="presParOf" srcId="{36730C2F-82FC-4D56-9280-069CC92D457F}" destId="{E29B5445-AB81-4E76-8198-F22A9B0452D3}" srcOrd="1" destOrd="0" presId="urn:microsoft.com/office/officeart/2005/8/layout/radial2"/>
    <dgm:cxn modelId="{C03299F5-E710-4A22-AC7A-54456200DAE8}" type="presParOf" srcId="{01DF982D-8E44-449C-981B-22C02F3931D3}" destId="{0CD7C2FF-C79E-4CA2-B8BE-2BFE0D4ACF0D}" srcOrd="1" destOrd="0" presId="urn:microsoft.com/office/officeart/2005/8/layout/radial2"/>
    <dgm:cxn modelId="{FAC319BD-1E99-4050-9E92-814BF8B6E216}" type="presParOf" srcId="{01DF982D-8E44-449C-981B-22C02F3931D3}" destId="{32FA4A93-C2D4-497A-BB34-CB1B5ACB4F53}" srcOrd="2" destOrd="0" presId="urn:microsoft.com/office/officeart/2005/8/layout/radial2"/>
    <dgm:cxn modelId="{0FDD2BA5-7672-4EE0-BC8F-F2950073C951}" type="presParOf" srcId="{32FA4A93-C2D4-497A-BB34-CB1B5ACB4F53}" destId="{3468E576-1439-4803-8303-72585EC002E7}" srcOrd="0" destOrd="0" presId="urn:microsoft.com/office/officeart/2005/8/layout/radial2"/>
    <dgm:cxn modelId="{0D3ADECB-C635-4D7B-8C05-851850461C48}" type="presParOf" srcId="{32FA4A93-C2D4-497A-BB34-CB1B5ACB4F53}" destId="{1BFD1CEF-7AB3-4FE0-B441-883DCFC05892}" srcOrd="1" destOrd="0" presId="urn:microsoft.com/office/officeart/2005/8/layout/radial2"/>
    <dgm:cxn modelId="{6DA4471A-3FE1-4C3A-A204-584647E0BC31}" type="presParOf" srcId="{01DF982D-8E44-449C-981B-22C02F3931D3}" destId="{DC520D4A-C6FE-4EEF-8097-006FDBAF6688}" srcOrd="3" destOrd="0" presId="urn:microsoft.com/office/officeart/2005/8/layout/radial2"/>
    <dgm:cxn modelId="{E81299DC-C6C9-429D-8AD3-47D268AF98CF}" type="presParOf" srcId="{01DF982D-8E44-449C-981B-22C02F3931D3}" destId="{FBBE3AC6-DC9B-4DE0-8345-E876562D3090}" srcOrd="4" destOrd="0" presId="urn:microsoft.com/office/officeart/2005/8/layout/radial2"/>
    <dgm:cxn modelId="{F1050486-F7BF-416D-B0BC-60CC43EF6C60}" type="presParOf" srcId="{FBBE3AC6-DC9B-4DE0-8345-E876562D3090}" destId="{9E67B9E8-70D1-44B9-85C6-F8A47F7156A4}" srcOrd="0" destOrd="0" presId="urn:microsoft.com/office/officeart/2005/8/layout/radial2"/>
    <dgm:cxn modelId="{BF5678CD-7DD5-482B-85C8-6CA607B2ED44}" type="presParOf" srcId="{FBBE3AC6-DC9B-4DE0-8345-E876562D3090}" destId="{75A7CDAF-6A06-43D1-9D53-5B077A1E94C6}" srcOrd="1" destOrd="0" presId="urn:microsoft.com/office/officeart/2005/8/layout/radial2"/>
    <dgm:cxn modelId="{B93D63B1-FEB6-404B-BC7A-4A7F578383DC}" type="presParOf" srcId="{01DF982D-8E44-449C-981B-22C02F3931D3}" destId="{DDB9CCE0-6122-4D8D-9282-492990B8E83D}" srcOrd="5" destOrd="0" presId="urn:microsoft.com/office/officeart/2005/8/layout/radial2"/>
    <dgm:cxn modelId="{24C10130-446C-4D9B-8363-EC73F46EC1CF}" type="presParOf" srcId="{01DF982D-8E44-449C-981B-22C02F3931D3}" destId="{BCE4980D-866E-4CE5-A4D1-9295C8B3C83F}" srcOrd="6" destOrd="0" presId="urn:microsoft.com/office/officeart/2005/8/layout/radial2"/>
    <dgm:cxn modelId="{B281BD5B-71E2-4D7D-8F5C-907F67406FB3}" type="presParOf" srcId="{BCE4980D-866E-4CE5-A4D1-9295C8B3C83F}" destId="{FDF0576D-BC86-4BDE-A9A8-B8602C1EAE31}" srcOrd="0" destOrd="0" presId="urn:microsoft.com/office/officeart/2005/8/layout/radial2"/>
    <dgm:cxn modelId="{84DB3BD5-FF8B-4AC7-84A2-39A55BCAEE13}" type="presParOf" srcId="{BCE4980D-866E-4CE5-A4D1-9295C8B3C83F}" destId="{983CD6A9-5A6C-48F1-9523-C1C1C692CA1C}" srcOrd="1" destOrd="0" presId="urn:microsoft.com/office/officeart/2005/8/layout/radial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DEF99CB-4741-4D89-95DF-ED3DBCC78F58}"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E85ED7C1-58B8-48ED-8CA5-EFDC9136F0AC}">
      <dgm:prSet/>
      <dgm:spPr/>
      <dgm:t>
        <a:bodyPr/>
        <a:lstStyle/>
        <a:p>
          <a:r>
            <a:rPr lang="en-US" b="0" i="0"/>
            <a:t>Fight</a:t>
          </a:r>
          <a:endParaRPr lang="en-US"/>
        </a:p>
      </dgm:t>
    </dgm:pt>
    <dgm:pt modelId="{F7FF8627-35DE-4A13-8916-44F670042A63}" type="parTrans" cxnId="{C0A72EE0-986C-4E19-BD63-B679519339ED}">
      <dgm:prSet/>
      <dgm:spPr/>
      <dgm:t>
        <a:bodyPr/>
        <a:lstStyle/>
        <a:p>
          <a:endParaRPr lang="en-US"/>
        </a:p>
      </dgm:t>
    </dgm:pt>
    <dgm:pt modelId="{A49ADC9F-4CD7-4A0F-B06D-6178DCCCDB76}" type="sibTrans" cxnId="{C0A72EE0-986C-4E19-BD63-B679519339ED}">
      <dgm:prSet/>
      <dgm:spPr/>
      <dgm:t>
        <a:bodyPr/>
        <a:lstStyle/>
        <a:p>
          <a:endParaRPr lang="en-US"/>
        </a:p>
      </dgm:t>
    </dgm:pt>
    <dgm:pt modelId="{A54652E4-FBAA-4C87-9554-1383DF709EFE}">
      <dgm:prSet/>
      <dgm:spPr/>
      <dgm:t>
        <a:bodyPr/>
        <a:lstStyle/>
        <a:p>
          <a:r>
            <a:rPr lang="en-US" b="0" i="0"/>
            <a:t>Individual struggles to regain or hold on to power, especially when feeling coerced</a:t>
          </a:r>
          <a:endParaRPr lang="en-US"/>
        </a:p>
      </dgm:t>
    </dgm:pt>
    <dgm:pt modelId="{5D3FA340-7B8B-49F0-858A-2E6EF8722644}" type="parTrans" cxnId="{CD39F516-375D-4668-A33A-AE69064E2D67}">
      <dgm:prSet/>
      <dgm:spPr/>
      <dgm:t>
        <a:bodyPr/>
        <a:lstStyle/>
        <a:p>
          <a:endParaRPr lang="en-US"/>
        </a:p>
      </dgm:t>
    </dgm:pt>
    <dgm:pt modelId="{8A03DAC8-08DA-43EA-B5AA-97E376059FF6}" type="sibTrans" cxnId="{CD39F516-375D-4668-A33A-AE69064E2D67}">
      <dgm:prSet/>
      <dgm:spPr/>
      <dgm:t>
        <a:bodyPr/>
        <a:lstStyle/>
        <a:p>
          <a:endParaRPr lang="en-US"/>
        </a:p>
      </dgm:t>
    </dgm:pt>
    <dgm:pt modelId="{8052EF4C-D939-4B7A-83DB-DBA784284EDE}">
      <dgm:prSet/>
      <dgm:spPr/>
      <dgm:t>
        <a:bodyPr/>
        <a:lstStyle/>
        <a:p>
          <a:r>
            <a:rPr lang="en-US" b="0" i="0" u="sng"/>
            <a:t>Mislabeled as</a:t>
          </a:r>
          <a:r>
            <a:rPr lang="en-US" b="0" i="0"/>
            <a:t>:  Non-compliant or angry</a:t>
          </a:r>
          <a:endParaRPr lang="en-US"/>
        </a:p>
      </dgm:t>
    </dgm:pt>
    <dgm:pt modelId="{1BE118D4-FA09-4D2C-9787-D8E0000BFD2B}" type="parTrans" cxnId="{EBC00DDF-E5A9-4969-AFCD-82CC9747DCD5}">
      <dgm:prSet/>
      <dgm:spPr/>
      <dgm:t>
        <a:bodyPr/>
        <a:lstStyle/>
        <a:p>
          <a:endParaRPr lang="en-US"/>
        </a:p>
      </dgm:t>
    </dgm:pt>
    <dgm:pt modelId="{155AC41D-B143-44F1-883F-5B35C1E0620D}" type="sibTrans" cxnId="{EBC00DDF-E5A9-4969-AFCD-82CC9747DCD5}">
      <dgm:prSet/>
      <dgm:spPr/>
      <dgm:t>
        <a:bodyPr/>
        <a:lstStyle/>
        <a:p>
          <a:endParaRPr lang="en-US"/>
        </a:p>
      </dgm:t>
    </dgm:pt>
    <dgm:pt modelId="{FFF022A4-92F5-44B8-B13B-1A61A9D1484A}">
      <dgm:prSet/>
      <dgm:spPr/>
      <dgm:t>
        <a:bodyPr/>
        <a:lstStyle/>
        <a:p>
          <a:r>
            <a:rPr lang="en-US" b="0" i="0"/>
            <a:t>Flight</a:t>
          </a:r>
          <a:endParaRPr lang="en-US"/>
        </a:p>
      </dgm:t>
    </dgm:pt>
    <dgm:pt modelId="{5E02F427-DECF-4C56-9348-F0870E0676E6}" type="parTrans" cxnId="{2AE61171-B4B5-404B-8734-579AFBB39C93}">
      <dgm:prSet/>
      <dgm:spPr/>
      <dgm:t>
        <a:bodyPr/>
        <a:lstStyle/>
        <a:p>
          <a:endParaRPr lang="en-US"/>
        </a:p>
      </dgm:t>
    </dgm:pt>
    <dgm:pt modelId="{9A1A0B3A-85BF-4908-80FD-18EFB5198087}" type="sibTrans" cxnId="{2AE61171-B4B5-404B-8734-579AFBB39C93}">
      <dgm:prSet/>
      <dgm:spPr/>
      <dgm:t>
        <a:bodyPr/>
        <a:lstStyle/>
        <a:p>
          <a:endParaRPr lang="en-US"/>
        </a:p>
      </dgm:t>
    </dgm:pt>
    <dgm:pt modelId="{7D16EADB-C265-4BEE-9109-5654081E8C82}">
      <dgm:prSet/>
      <dgm:spPr/>
      <dgm:t>
        <a:bodyPr/>
        <a:lstStyle/>
        <a:p>
          <a:r>
            <a:rPr lang="en-US" b="0" i="0"/>
            <a:t>Individual disengages, or “check outs” emotionally</a:t>
          </a:r>
          <a:endParaRPr lang="en-US"/>
        </a:p>
      </dgm:t>
    </dgm:pt>
    <dgm:pt modelId="{4349B5B9-9240-4F07-936B-F1CBA81B4761}" type="parTrans" cxnId="{7C6298FB-1DAD-4998-B9A5-A50ECF497B23}">
      <dgm:prSet/>
      <dgm:spPr/>
      <dgm:t>
        <a:bodyPr/>
        <a:lstStyle/>
        <a:p>
          <a:endParaRPr lang="en-US"/>
        </a:p>
      </dgm:t>
    </dgm:pt>
    <dgm:pt modelId="{8AB54BDA-AE60-4C13-A72C-7699DDE3CE60}" type="sibTrans" cxnId="{7C6298FB-1DAD-4998-B9A5-A50ECF497B23}">
      <dgm:prSet/>
      <dgm:spPr/>
      <dgm:t>
        <a:bodyPr/>
        <a:lstStyle/>
        <a:p>
          <a:endParaRPr lang="en-US"/>
        </a:p>
      </dgm:t>
    </dgm:pt>
    <dgm:pt modelId="{7A2A688C-6EE4-49FB-B2A1-C54EB03D65DC}">
      <dgm:prSet/>
      <dgm:spPr/>
      <dgm:t>
        <a:bodyPr/>
        <a:lstStyle/>
        <a:p>
          <a:r>
            <a:rPr lang="en-US" b="0" i="0" u="sng"/>
            <a:t>Mislabeled as</a:t>
          </a:r>
          <a:r>
            <a:rPr lang="en-US" b="0" i="0"/>
            <a:t>:  Uncooperative or resistant</a:t>
          </a:r>
          <a:endParaRPr lang="en-US"/>
        </a:p>
      </dgm:t>
    </dgm:pt>
    <dgm:pt modelId="{F517BC61-4B54-4FB3-9AA4-1D4467D2BE95}" type="parTrans" cxnId="{2E8AD7DF-2753-42CE-B784-5CDDB2A3DC33}">
      <dgm:prSet/>
      <dgm:spPr/>
      <dgm:t>
        <a:bodyPr/>
        <a:lstStyle/>
        <a:p>
          <a:endParaRPr lang="en-US"/>
        </a:p>
      </dgm:t>
    </dgm:pt>
    <dgm:pt modelId="{1214429D-B44A-4119-9002-027B88B6201E}" type="sibTrans" cxnId="{2E8AD7DF-2753-42CE-B784-5CDDB2A3DC33}">
      <dgm:prSet/>
      <dgm:spPr/>
      <dgm:t>
        <a:bodyPr/>
        <a:lstStyle/>
        <a:p>
          <a:endParaRPr lang="en-US"/>
        </a:p>
      </dgm:t>
    </dgm:pt>
    <dgm:pt modelId="{FA1DDFF1-B9CB-4918-86BC-7C42A3235621}">
      <dgm:prSet/>
      <dgm:spPr/>
      <dgm:t>
        <a:bodyPr/>
        <a:lstStyle/>
        <a:p>
          <a:r>
            <a:rPr lang="en-US" b="0" i="0"/>
            <a:t>Freeze</a:t>
          </a:r>
          <a:endParaRPr lang="en-US"/>
        </a:p>
      </dgm:t>
    </dgm:pt>
    <dgm:pt modelId="{B694227C-0AD5-49E7-ABF8-D63DFF3AC35E}" type="parTrans" cxnId="{51627813-1035-4705-983F-A2E31181F5AD}">
      <dgm:prSet/>
      <dgm:spPr/>
      <dgm:t>
        <a:bodyPr/>
        <a:lstStyle/>
        <a:p>
          <a:endParaRPr lang="en-US"/>
        </a:p>
      </dgm:t>
    </dgm:pt>
    <dgm:pt modelId="{2C625BE5-4C2C-40EB-8465-66D1D642F57C}" type="sibTrans" cxnId="{51627813-1035-4705-983F-A2E31181F5AD}">
      <dgm:prSet/>
      <dgm:spPr/>
      <dgm:t>
        <a:bodyPr/>
        <a:lstStyle/>
        <a:p>
          <a:endParaRPr lang="en-US"/>
        </a:p>
      </dgm:t>
    </dgm:pt>
    <dgm:pt modelId="{81131799-627D-4D7D-99CA-ED16251E7CD1}">
      <dgm:prSet/>
      <dgm:spPr/>
      <dgm:t>
        <a:bodyPr/>
        <a:lstStyle/>
        <a:p>
          <a:r>
            <a:rPr lang="en-US" b="0" i="0"/>
            <a:t>Individual gives in to those in positions of power, does not or is unable to speak up</a:t>
          </a:r>
          <a:endParaRPr lang="en-US"/>
        </a:p>
      </dgm:t>
    </dgm:pt>
    <dgm:pt modelId="{C25F1EF3-721C-48F3-B548-D61653DDF888}" type="parTrans" cxnId="{C655A508-94E4-45BD-8805-4600093102CC}">
      <dgm:prSet/>
      <dgm:spPr/>
      <dgm:t>
        <a:bodyPr/>
        <a:lstStyle/>
        <a:p>
          <a:endParaRPr lang="en-US"/>
        </a:p>
      </dgm:t>
    </dgm:pt>
    <dgm:pt modelId="{968706B6-2970-453E-A35F-AD1F72A0AD06}" type="sibTrans" cxnId="{C655A508-94E4-45BD-8805-4600093102CC}">
      <dgm:prSet/>
      <dgm:spPr/>
      <dgm:t>
        <a:bodyPr/>
        <a:lstStyle/>
        <a:p>
          <a:endParaRPr lang="en-US"/>
        </a:p>
      </dgm:t>
    </dgm:pt>
    <dgm:pt modelId="{30D53CDD-35E4-4259-956F-6E3613C3E9FD}">
      <dgm:prSet/>
      <dgm:spPr/>
      <dgm:t>
        <a:bodyPr/>
        <a:lstStyle/>
        <a:p>
          <a:r>
            <a:rPr lang="en-US" b="0" i="0" u="sng"/>
            <a:t>Mislabeled as</a:t>
          </a:r>
          <a:r>
            <a:rPr lang="en-US" b="0" i="0"/>
            <a:t>:  Passive or unmotivated</a:t>
          </a:r>
          <a:endParaRPr lang="en-US"/>
        </a:p>
      </dgm:t>
    </dgm:pt>
    <dgm:pt modelId="{DDD830CF-9900-4F00-9559-263FCD1A42E4}" type="parTrans" cxnId="{75ED672A-9AFF-4612-AE59-6F275AFE748D}">
      <dgm:prSet/>
      <dgm:spPr/>
      <dgm:t>
        <a:bodyPr/>
        <a:lstStyle/>
        <a:p>
          <a:endParaRPr lang="en-US"/>
        </a:p>
      </dgm:t>
    </dgm:pt>
    <dgm:pt modelId="{53DC0F83-8764-4D05-80FA-44882C08FC60}" type="sibTrans" cxnId="{75ED672A-9AFF-4612-AE59-6F275AFE748D}">
      <dgm:prSet/>
      <dgm:spPr/>
      <dgm:t>
        <a:bodyPr/>
        <a:lstStyle/>
        <a:p>
          <a:endParaRPr lang="en-US"/>
        </a:p>
      </dgm:t>
    </dgm:pt>
    <dgm:pt modelId="{898C1F17-EC31-453C-A356-B272D0B558BC}" type="pres">
      <dgm:prSet presAssocID="{0DEF99CB-4741-4D89-95DF-ED3DBCC78F58}" presName="Name0" presStyleCnt="0">
        <dgm:presLayoutVars>
          <dgm:dir/>
          <dgm:animLvl val="lvl"/>
          <dgm:resizeHandles val="exact"/>
        </dgm:presLayoutVars>
      </dgm:prSet>
      <dgm:spPr/>
    </dgm:pt>
    <dgm:pt modelId="{BB95116B-8486-476C-BE38-CC7B7C5AC680}" type="pres">
      <dgm:prSet presAssocID="{E85ED7C1-58B8-48ED-8CA5-EFDC9136F0AC}" presName="linNode" presStyleCnt="0"/>
      <dgm:spPr/>
    </dgm:pt>
    <dgm:pt modelId="{B258E70B-49CC-4D16-A131-C7DDF505F61E}" type="pres">
      <dgm:prSet presAssocID="{E85ED7C1-58B8-48ED-8CA5-EFDC9136F0AC}" presName="parentText" presStyleLbl="node1" presStyleIdx="0" presStyleCnt="3">
        <dgm:presLayoutVars>
          <dgm:chMax val="1"/>
          <dgm:bulletEnabled val="1"/>
        </dgm:presLayoutVars>
      </dgm:prSet>
      <dgm:spPr/>
    </dgm:pt>
    <dgm:pt modelId="{C4ED8A2A-60AC-4D08-A607-1979606CF274}" type="pres">
      <dgm:prSet presAssocID="{E85ED7C1-58B8-48ED-8CA5-EFDC9136F0AC}" presName="descendantText" presStyleLbl="alignAccFollowNode1" presStyleIdx="0" presStyleCnt="3">
        <dgm:presLayoutVars>
          <dgm:bulletEnabled val="1"/>
        </dgm:presLayoutVars>
      </dgm:prSet>
      <dgm:spPr/>
    </dgm:pt>
    <dgm:pt modelId="{7E855DC3-6CDF-4124-BB88-CB656BAC0B6E}" type="pres">
      <dgm:prSet presAssocID="{A49ADC9F-4CD7-4A0F-B06D-6178DCCCDB76}" presName="sp" presStyleCnt="0"/>
      <dgm:spPr/>
    </dgm:pt>
    <dgm:pt modelId="{96BF58D9-8D2A-4B96-A302-723E4B826776}" type="pres">
      <dgm:prSet presAssocID="{FFF022A4-92F5-44B8-B13B-1A61A9D1484A}" presName="linNode" presStyleCnt="0"/>
      <dgm:spPr/>
    </dgm:pt>
    <dgm:pt modelId="{AD952AB8-25D2-4387-805F-7A1057C7950A}" type="pres">
      <dgm:prSet presAssocID="{FFF022A4-92F5-44B8-B13B-1A61A9D1484A}" presName="parentText" presStyleLbl="node1" presStyleIdx="1" presStyleCnt="3">
        <dgm:presLayoutVars>
          <dgm:chMax val="1"/>
          <dgm:bulletEnabled val="1"/>
        </dgm:presLayoutVars>
      </dgm:prSet>
      <dgm:spPr/>
    </dgm:pt>
    <dgm:pt modelId="{45FF5967-2DB3-40B7-ABCD-CC8BE0F81D46}" type="pres">
      <dgm:prSet presAssocID="{FFF022A4-92F5-44B8-B13B-1A61A9D1484A}" presName="descendantText" presStyleLbl="alignAccFollowNode1" presStyleIdx="1" presStyleCnt="3">
        <dgm:presLayoutVars>
          <dgm:bulletEnabled val="1"/>
        </dgm:presLayoutVars>
      </dgm:prSet>
      <dgm:spPr/>
    </dgm:pt>
    <dgm:pt modelId="{C9039D16-80FD-4F51-BD30-BEF5148B51F5}" type="pres">
      <dgm:prSet presAssocID="{9A1A0B3A-85BF-4908-80FD-18EFB5198087}" presName="sp" presStyleCnt="0"/>
      <dgm:spPr/>
    </dgm:pt>
    <dgm:pt modelId="{BC93B79D-3456-4F70-BA1C-9B5CB32814ED}" type="pres">
      <dgm:prSet presAssocID="{FA1DDFF1-B9CB-4918-86BC-7C42A3235621}" presName="linNode" presStyleCnt="0"/>
      <dgm:spPr/>
    </dgm:pt>
    <dgm:pt modelId="{6506847C-9C4F-454B-836F-EEE771550477}" type="pres">
      <dgm:prSet presAssocID="{FA1DDFF1-B9CB-4918-86BC-7C42A3235621}" presName="parentText" presStyleLbl="node1" presStyleIdx="2" presStyleCnt="3">
        <dgm:presLayoutVars>
          <dgm:chMax val="1"/>
          <dgm:bulletEnabled val="1"/>
        </dgm:presLayoutVars>
      </dgm:prSet>
      <dgm:spPr/>
    </dgm:pt>
    <dgm:pt modelId="{53129C7A-A7C2-4A6A-81EA-F5F079E52396}" type="pres">
      <dgm:prSet presAssocID="{FA1DDFF1-B9CB-4918-86BC-7C42A3235621}" presName="descendantText" presStyleLbl="alignAccFollowNode1" presStyleIdx="2" presStyleCnt="3">
        <dgm:presLayoutVars>
          <dgm:bulletEnabled val="1"/>
        </dgm:presLayoutVars>
      </dgm:prSet>
      <dgm:spPr/>
    </dgm:pt>
  </dgm:ptLst>
  <dgm:cxnLst>
    <dgm:cxn modelId="{4B8E7108-A1D2-40D0-B5AF-7D48CCA25F65}" type="presOf" srcId="{FFF022A4-92F5-44B8-B13B-1A61A9D1484A}" destId="{AD952AB8-25D2-4387-805F-7A1057C7950A}" srcOrd="0" destOrd="0" presId="urn:microsoft.com/office/officeart/2005/8/layout/vList5"/>
    <dgm:cxn modelId="{C655A508-94E4-45BD-8805-4600093102CC}" srcId="{FA1DDFF1-B9CB-4918-86BC-7C42A3235621}" destId="{81131799-627D-4D7D-99CA-ED16251E7CD1}" srcOrd="0" destOrd="0" parTransId="{C25F1EF3-721C-48F3-B548-D61653DDF888}" sibTransId="{968706B6-2970-453E-A35F-AD1F72A0AD06}"/>
    <dgm:cxn modelId="{03FA5D0B-47A7-4F9D-AAE2-7D68ECDB63FB}" type="presOf" srcId="{0DEF99CB-4741-4D89-95DF-ED3DBCC78F58}" destId="{898C1F17-EC31-453C-A356-B272D0B558BC}" srcOrd="0" destOrd="0" presId="urn:microsoft.com/office/officeart/2005/8/layout/vList5"/>
    <dgm:cxn modelId="{51627813-1035-4705-983F-A2E31181F5AD}" srcId="{0DEF99CB-4741-4D89-95DF-ED3DBCC78F58}" destId="{FA1DDFF1-B9CB-4918-86BC-7C42A3235621}" srcOrd="2" destOrd="0" parTransId="{B694227C-0AD5-49E7-ABF8-D63DFF3AC35E}" sibTransId="{2C625BE5-4C2C-40EB-8465-66D1D642F57C}"/>
    <dgm:cxn modelId="{CD39F516-375D-4668-A33A-AE69064E2D67}" srcId="{E85ED7C1-58B8-48ED-8CA5-EFDC9136F0AC}" destId="{A54652E4-FBAA-4C87-9554-1383DF709EFE}" srcOrd="0" destOrd="0" parTransId="{5D3FA340-7B8B-49F0-858A-2E6EF8722644}" sibTransId="{8A03DAC8-08DA-43EA-B5AA-97E376059FF6}"/>
    <dgm:cxn modelId="{75ED672A-9AFF-4612-AE59-6F275AFE748D}" srcId="{FA1DDFF1-B9CB-4918-86BC-7C42A3235621}" destId="{30D53CDD-35E4-4259-956F-6E3613C3E9FD}" srcOrd="1" destOrd="0" parTransId="{DDD830CF-9900-4F00-9559-263FCD1A42E4}" sibTransId="{53DC0F83-8764-4D05-80FA-44882C08FC60}"/>
    <dgm:cxn modelId="{51CB4C3E-A14D-45F0-9B32-583CE8050594}" type="presOf" srcId="{E85ED7C1-58B8-48ED-8CA5-EFDC9136F0AC}" destId="{B258E70B-49CC-4D16-A131-C7DDF505F61E}" srcOrd="0" destOrd="0" presId="urn:microsoft.com/office/officeart/2005/8/layout/vList5"/>
    <dgm:cxn modelId="{3CC2BB41-5F15-490D-AB0D-4B452C4929C9}" type="presOf" srcId="{30D53CDD-35E4-4259-956F-6E3613C3E9FD}" destId="{53129C7A-A7C2-4A6A-81EA-F5F079E52396}" srcOrd="0" destOrd="1" presId="urn:microsoft.com/office/officeart/2005/8/layout/vList5"/>
    <dgm:cxn modelId="{02020566-7DF6-41C0-9466-DDBE0E0757EA}" type="presOf" srcId="{7A2A688C-6EE4-49FB-B2A1-C54EB03D65DC}" destId="{45FF5967-2DB3-40B7-ABCD-CC8BE0F81D46}" srcOrd="0" destOrd="1" presId="urn:microsoft.com/office/officeart/2005/8/layout/vList5"/>
    <dgm:cxn modelId="{2AE61171-B4B5-404B-8734-579AFBB39C93}" srcId="{0DEF99CB-4741-4D89-95DF-ED3DBCC78F58}" destId="{FFF022A4-92F5-44B8-B13B-1A61A9D1484A}" srcOrd="1" destOrd="0" parTransId="{5E02F427-DECF-4C56-9348-F0870E0676E6}" sibTransId="{9A1A0B3A-85BF-4908-80FD-18EFB5198087}"/>
    <dgm:cxn modelId="{F458B757-54D2-43D2-82AD-A400083AC14B}" type="presOf" srcId="{7D16EADB-C265-4BEE-9109-5654081E8C82}" destId="{45FF5967-2DB3-40B7-ABCD-CC8BE0F81D46}" srcOrd="0" destOrd="0" presId="urn:microsoft.com/office/officeart/2005/8/layout/vList5"/>
    <dgm:cxn modelId="{52B21879-9D33-4B83-84BE-A74095CD1EF2}" type="presOf" srcId="{8052EF4C-D939-4B7A-83DB-DBA784284EDE}" destId="{C4ED8A2A-60AC-4D08-A607-1979606CF274}" srcOrd="0" destOrd="1" presId="urn:microsoft.com/office/officeart/2005/8/layout/vList5"/>
    <dgm:cxn modelId="{B39BFEC4-1D34-4FB1-A290-B536568B04D7}" type="presOf" srcId="{81131799-627D-4D7D-99CA-ED16251E7CD1}" destId="{53129C7A-A7C2-4A6A-81EA-F5F079E52396}" srcOrd="0" destOrd="0" presId="urn:microsoft.com/office/officeart/2005/8/layout/vList5"/>
    <dgm:cxn modelId="{EBC00DDF-E5A9-4969-AFCD-82CC9747DCD5}" srcId="{E85ED7C1-58B8-48ED-8CA5-EFDC9136F0AC}" destId="{8052EF4C-D939-4B7A-83DB-DBA784284EDE}" srcOrd="1" destOrd="0" parTransId="{1BE118D4-FA09-4D2C-9787-D8E0000BFD2B}" sibTransId="{155AC41D-B143-44F1-883F-5B35C1E0620D}"/>
    <dgm:cxn modelId="{BEA8A5DF-EF5E-4591-B041-2576A4B5974C}" type="presOf" srcId="{FA1DDFF1-B9CB-4918-86BC-7C42A3235621}" destId="{6506847C-9C4F-454B-836F-EEE771550477}" srcOrd="0" destOrd="0" presId="urn:microsoft.com/office/officeart/2005/8/layout/vList5"/>
    <dgm:cxn modelId="{2E8AD7DF-2753-42CE-B784-5CDDB2A3DC33}" srcId="{FFF022A4-92F5-44B8-B13B-1A61A9D1484A}" destId="{7A2A688C-6EE4-49FB-B2A1-C54EB03D65DC}" srcOrd="1" destOrd="0" parTransId="{F517BC61-4B54-4FB3-9AA4-1D4467D2BE95}" sibTransId="{1214429D-B44A-4119-9002-027B88B6201E}"/>
    <dgm:cxn modelId="{C0A72EE0-986C-4E19-BD63-B679519339ED}" srcId="{0DEF99CB-4741-4D89-95DF-ED3DBCC78F58}" destId="{E85ED7C1-58B8-48ED-8CA5-EFDC9136F0AC}" srcOrd="0" destOrd="0" parTransId="{F7FF8627-35DE-4A13-8916-44F670042A63}" sibTransId="{A49ADC9F-4CD7-4A0F-B06D-6178DCCCDB76}"/>
    <dgm:cxn modelId="{7DE880E5-3FDC-49BC-84C7-DED0C16144ED}" type="presOf" srcId="{A54652E4-FBAA-4C87-9554-1383DF709EFE}" destId="{C4ED8A2A-60AC-4D08-A607-1979606CF274}" srcOrd="0" destOrd="0" presId="urn:microsoft.com/office/officeart/2005/8/layout/vList5"/>
    <dgm:cxn modelId="{7C6298FB-1DAD-4998-B9A5-A50ECF497B23}" srcId="{FFF022A4-92F5-44B8-B13B-1A61A9D1484A}" destId="{7D16EADB-C265-4BEE-9109-5654081E8C82}" srcOrd="0" destOrd="0" parTransId="{4349B5B9-9240-4F07-936B-F1CBA81B4761}" sibTransId="{8AB54BDA-AE60-4C13-A72C-7699DDE3CE60}"/>
    <dgm:cxn modelId="{501C82A9-3FB0-4365-9770-FD9DE12D8147}" type="presParOf" srcId="{898C1F17-EC31-453C-A356-B272D0B558BC}" destId="{BB95116B-8486-476C-BE38-CC7B7C5AC680}" srcOrd="0" destOrd="0" presId="urn:microsoft.com/office/officeart/2005/8/layout/vList5"/>
    <dgm:cxn modelId="{C73F9A63-EFB2-4A69-85B8-506E128C36FD}" type="presParOf" srcId="{BB95116B-8486-476C-BE38-CC7B7C5AC680}" destId="{B258E70B-49CC-4D16-A131-C7DDF505F61E}" srcOrd="0" destOrd="0" presId="urn:microsoft.com/office/officeart/2005/8/layout/vList5"/>
    <dgm:cxn modelId="{D27A0C72-B01F-48EA-BE48-9603B94D48F7}" type="presParOf" srcId="{BB95116B-8486-476C-BE38-CC7B7C5AC680}" destId="{C4ED8A2A-60AC-4D08-A607-1979606CF274}" srcOrd="1" destOrd="0" presId="urn:microsoft.com/office/officeart/2005/8/layout/vList5"/>
    <dgm:cxn modelId="{A653A644-8694-4E13-8E00-F6B9209298D9}" type="presParOf" srcId="{898C1F17-EC31-453C-A356-B272D0B558BC}" destId="{7E855DC3-6CDF-4124-BB88-CB656BAC0B6E}" srcOrd="1" destOrd="0" presId="urn:microsoft.com/office/officeart/2005/8/layout/vList5"/>
    <dgm:cxn modelId="{01D7344E-046B-4362-AB80-8B6AFE9F8A1E}" type="presParOf" srcId="{898C1F17-EC31-453C-A356-B272D0B558BC}" destId="{96BF58D9-8D2A-4B96-A302-723E4B826776}" srcOrd="2" destOrd="0" presId="urn:microsoft.com/office/officeart/2005/8/layout/vList5"/>
    <dgm:cxn modelId="{525E6F21-2EF0-40B9-B752-8F0E0B2FB787}" type="presParOf" srcId="{96BF58D9-8D2A-4B96-A302-723E4B826776}" destId="{AD952AB8-25D2-4387-805F-7A1057C7950A}" srcOrd="0" destOrd="0" presId="urn:microsoft.com/office/officeart/2005/8/layout/vList5"/>
    <dgm:cxn modelId="{FA167C10-AADC-4BD6-8701-369093E185B6}" type="presParOf" srcId="{96BF58D9-8D2A-4B96-A302-723E4B826776}" destId="{45FF5967-2DB3-40B7-ABCD-CC8BE0F81D46}" srcOrd="1" destOrd="0" presId="urn:microsoft.com/office/officeart/2005/8/layout/vList5"/>
    <dgm:cxn modelId="{DE69BB91-0548-4C68-9F3A-BA49CEE031AC}" type="presParOf" srcId="{898C1F17-EC31-453C-A356-B272D0B558BC}" destId="{C9039D16-80FD-4F51-BD30-BEF5148B51F5}" srcOrd="3" destOrd="0" presId="urn:microsoft.com/office/officeart/2005/8/layout/vList5"/>
    <dgm:cxn modelId="{2AD8932A-3133-43AB-9C3D-8518441A8102}" type="presParOf" srcId="{898C1F17-EC31-453C-A356-B272D0B558BC}" destId="{BC93B79D-3456-4F70-BA1C-9B5CB32814ED}" srcOrd="4" destOrd="0" presId="urn:microsoft.com/office/officeart/2005/8/layout/vList5"/>
    <dgm:cxn modelId="{D32479E8-C2D6-417B-8A0E-26EA33DEB79B}" type="presParOf" srcId="{BC93B79D-3456-4F70-BA1C-9B5CB32814ED}" destId="{6506847C-9C4F-454B-836F-EEE771550477}" srcOrd="0" destOrd="0" presId="urn:microsoft.com/office/officeart/2005/8/layout/vList5"/>
    <dgm:cxn modelId="{16132B07-70E2-40B6-8FAF-736E3F4FD0ED}" type="presParOf" srcId="{BC93B79D-3456-4F70-BA1C-9B5CB32814ED}" destId="{53129C7A-A7C2-4A6A-81EA-F5F079E52396}"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0976-46B9-4CDA-A98C-F54BA0B1FDA5}">
      <dsp:nvSpPr>
        <dsp:cNvPr id="0" name=""/>
        <dsp:cNvSpPr/>
      </dsp:nvSpPr>
      <dsp:spPr>
        <a:xfrm rot="5400000">
          <a:off x="5307841" y="-2028528"/>
          <a:ext cx="1198364" cy="5559552"/>
        </a:xfrm>
        <a:prstGeom prst="round2Same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5730" tIns="62865" rIns="125730" bIns="62865" numCol="1" spcCol="1270" anchor="ctr" anchorCtr="0">
          <a:noAutofit/>
        </a:bodyPr>
        <a:lstStyle/>
        <a:p>
          <a:pPr marL="285750" lvl="1" indent="-285750" algn="l" defTabSz="1466850">
            <a:lnSpc>
              <a:spcPct val="90000"/>
            </a:lnSpc>
            <a:spcBef>
              <a:spcPct val="0"/>
            </a:spcBef>
            <a:spcAft>
              <a:spcPct val="15000"/>
            </a:spcAft>
            <a:buChar char="•"/>
          </a:pPr>
          <a:r>
            <a:rPr lang="en-US" sz="3300" kern="1200" dirty="0"/>
            <a:t>the level of trauma</a:t>
          </a:r>
        </a:p>
      </dsp:txBody>
      <dsp:txXfrm rot="-5400000">
        <a:off x="3127248" y="210564"/>
        <a:ext cx="5501053" cy="1081366"/>
      </dsp:txXfrm>
    </dsp:sp>
    <dsp:sp modelId="{3F945142-B3AE-4CA7-99E4-ECD8321E4292}">
      <dsp:nvSpPr>
        <dsp:cNvPr id="0" name=""/>
        <dsp:cNvSpPr/>
      </dsp:nvSpPr>
      <dsp:spPr>
        <a:xfrm>
          <a:off x="0" y="2269"/>
          <a:ext cx="3127248" cy="1497955"/>
        </a:xfrm>
        <a:prstGeom prst="roundRect">
          <a:avLst/>
        </a:prstGeom>
        <a:solidFill>
          <a:schemeClr val="accent1">
            <a:shade val="80000"/>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a:lnSpc>
              <a:spcPct val="90000"/>
            </a:lnSpc>
            <a:spcBef>
              <a:spcPct val="0"/>
            </a:spcBef>
            <a:spcAft>
              <a:spcPct val="35000"/>
            </a:spcAft>
            <a:buNone/>
          </a:pPr>
          <a:r>
            <a:rPr lang="en-US" sz="3400" kern="1200">
              <a:solidFill>
                <a:schemeClr val="bg1"/>
              </a:solidFill>
            </a:rPr>
            <a:t>Realising</a:t>
          </a:r>
          <a:endParaRPr lang="en-US" sz="3400" kern="1200" dirty="0">
            <a:solidFill>
              <a:schemeClr val="bg1"/>
            </a:solidFill>
          </a:endParaRPr>
        </a:p>
      </dsp:txBody>
      <dsp:txXfrm>
        <a:off x="73124" y="75393"/>
        <a:ext cx="2981000" cy="1351707"/>
      </dsp:txXfrm>
    </dsp:sp>
    <dsp:sp modelId="{9566B2D2-B639-4A39-8508-9A7AD5C3B870}">
      <dsp:nvSpPr>
        <dsp:cNvPr id="0" name=""/>
        <dsp:cNvSpPr/>
      </dsp:nvSpPr>
      <dsp:spPr>
        <a:xfrm rot="5400000">
          <a:off x="5307841" y="-455676"/>
          <a:ext cx="1198364" cy="5559552"/>
        </a:xfrm>
        <a:prstGeom prst="round2Same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5730" tIns="62865" rIns="125730" bIns="62865" numCol="1" spcCol="1270" anchor="ctr" anchorCtr="0">
          <a:noAutofit/>
        </a:bodyPr>
        <a:lstStyle/>
        <a:p>
          <a:pPr marL="285750" lvl="1" indent="-285750" algn="l" defTabSz="1466850">
            <a:lnSpc>
              <a:spcPct val="90000"/>
            </a:lnSpc>
            <a:spcBef>
              <a:spcPct val="0"/>
            </a:spcBef>
            <a:spcAft>
              <a:spcPct val="15000"/>
            </a:spcAft>
            <a:buChar char="•"/>
          </a:pPr>
          <a:r>
            <a:rPr lang="en-US" sz="3300" kern="1200" dirty="0"/>
            <a:t>how trauma affects the individual </a:t>
          </a:r>
        </a:p>
      </dsp:txBody>
      <dsp:txXfrm rot="-5400000">
        <a:off x="3127248" y="1783416"/>
        <a:ext cx="5501053" cy="1081366"/>
      </dsp:txXfrm>
    </dsp:sp>
    <dsp:sp modelId="{61E340E5-1016-4B81-8E02-401F20DA7F31}">
      <dsp:nvSpPr>
        <dsp:cNvPr id="0" name=""/>
        <dsp:cNvSpPr/>
      </dsp:nvSpPr>
      <dsp:spPr>
        <a:xfrm>
          <a:off x="0" y="1575122"/>
          <a:ext cx="3127248" cy="1497955"/>
        </a:xfrm>
        <a:prstGeom prst="roundRect">
          <a:avLst/>
        </a:prstGeom>
        <a:solidFill>
          <a:schemeClr val="accent1">
            <a:shade val="80000"/>
            <a:hueOff val="160587"/>
            <a:satOff val="-3213"/>
            <a:lumOff val="14009"/>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a:lnSpc>
              <a:spcPct val="90000"/>
            </a:lnSpc>
            <a:spcBef>
              <a:spcPct val="0"/>
            </a:spcBef>
            <a:spcAft>
              <a:spcPct val="35000"/>
            </a:spcAft>
            <a:buNone/>
          </a:pPr>
          <a:r>
            <a:rPr lang="en-US" sz="3400" kern="1200">
              <a:solidFill>
                <a:schemeClr val="bg1"/>
              </a:solidFill>
            </a:rPr>
            <a:t>Recognising</a:t>
          </a:r>
          <a:endParaRPr lang="en-US" sz="3400" kern="1200" dirty="0">
            <a:solidFill>
              <a:schemeClr val="bg1"/>
            </a:solidFill>
          </a:endParaRPr>
        </a:p>
      </dsp:txBody>
      <dsp:txXfrm>
        <a:off x="73124" y="1648246"/>
        <a:ext cx="2981000" cy="1351707"/>
      </dsp:txXfrm>
    </dsp:sp>
    <dsp:sp modelId="{20976B88-25A1-4413-893A-335D8F3E0E99}">
      <dsp:nvSpPr>
        <dsp:cNvPr id="0" name=""/>
        <dsp:cNvSpPr/>
      </dsp:nvSpPr>
      <dsp:spPr>
        <a:xfrm rot="5400000">
          <a:off x="5307841" y="1117176"/>
          <a:ext cx="1198364" cy="5559552"/>
        </a:xfrm>
        <a:prstGeom prst="round2Same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5730" tIns="62865" rIns="125730" bIns="62865" numCol="1" spcCol="1270" anchor="ctr" anchorCtr="0">
          <a:noAutofit/>
        </a:bodyPr>
        <a:lstStyle/>
        <a:p>
          <a:pPr marL="285750" lvl="1" indent="-285750" algn="l" defTabSz="1466850">
            <a:lnSpc>
              <a:spcPct val="90000"/>
            </a:lnSpc>
            <a:spcBef>
              <a:spcPct val="0"/>
            </a:spcBef>
            <a:spcAft>
              <a:spcPct val="15000"/>
            </a:spcAft>
            <a:buChar char="•"/>
          </a:pPr>
          <a:r>
            <a:rPr lang="en-US" sz="3300" kern="1200" dirty="0"/>
            <a:t>by offering support</a:t>
          </a:r>
        </a:p>
      </dsp:txBody>
      <dsp:txXfrm rot="-5400000">
        <a:off x="3127248" y="3356269"/>
        <a:ext cx="5501053" cy="1081366"/>
      </dsp:txXfrm>
    </dsp:sp>
    <dsp:sp modelId="{D0BA154A-DAAD-447D-AA09-D93E0F0AAA74}">
      <dsp:nvSpPr>
        <dsp:cNvPr id="0" name=""/>
        <dsp:cNvSpPr/>
      </dsp:nvSpPr>
      <dsp:spPr>
        <a:xfrm>
          <a:off x="0" y="3147975"/>
          <a:ext cx="3127248" cy="1497955"/>
        </a:xfrm>
        <a:prstGeom prst="roundRect">
          <a:avLst/>
        </a:prstGeom>
        <a:solidFill>
          <a:schemeClr val="accent1">
            <a:shade val="80000"/>
            <a:hueOff val="321174"/>
            <a:satOff val="-6427"/>
            <a:lumOff val="28019"/>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a:lnSpc>
              <a:spcPct val="90000"/>
            </a:lnSpc>
            <a:spcBef>
              <a:spcPct val="0"/>
            </a:spcBef>
            <a:spcAft>
              <a:spcPct val="35000"/>
            </a:spcAft>
            <a:buNone/>
          </a:pPr>
          <a:r>
            <a:rPr lang="en-US" sz="3400" kern="1200">
              <a:solidFill>
                <a:schemeClr val="bg1"/>
              </a:solidFill>
            </a:rPr>
            <a:t>Responding</a:t>
          </a:r>
          <a:endParaRPr lang="en-US" sz="3400" kern="1200" dirty="0">
            <a:solidFill>
              <a:schemeClr val="bg1"/>
            </a:solidFill>
          </a:endParaRPr>
        </a:p>
      </dsp:txBody>
      <dsp:txXfrm>
        <a:off x="73124" y="3221099"/>
        <a:ext cx="2981000" cy="13517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B9CCE0-6122-4D8D-9282-492990B8E83D}">
      <dsp:nvSpPr>
        <dsp:cNvPr id="0" name=""/>
        <dsp:cNvSpPr/>
      </dsp:nvSpPr>
      <dsp:spPr>
        <a:xfrm rot="2387831">
          <a:off x="3288247" y="3186647"/>
          <a:ext cx="792447" cy="44384"/>
        </a:xfrm>
        <a:custGeom>
          <a:avLst/>
          <a:gdLst/>
          <a:ahLst/>
          <a:cxnLst/>
          <a:rect l="0" t="0" r="0" b="0"/>
          <a:pathLst>
            <a:path>
              <a:moveTo>
                <a:pt x="0" y="22192"/>
              </a:moveTo>
              <a:lnTo>
                <a:pt x="792447" y="22192"/>
              </a:lnTo>
            </a:path>
          </a:pathLst>
        </a:custGeom>
        <a:noFill/>
        <a:ln w="19050" cap="rnd"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520D4A-C6FE-4EEF-8097-006FDBAF6688}">
      <dsp:nvSpPr>
        <dsp:cNvPr id="0" name=""/>
        <dsp:cNvSpPr/>
      </dsp:nvSpPr>
      <dsp:spPr>
        <a:xfrm rot="59900">
          <a:off x="3380011" y="2320190"/>
          <a:ext cx="461556" cy="44384"/>
        </a:xfrm>
        <a:custGeom>
          <a:avLst/>
          <a:gdLst/>
          <a:ahLst/>
          <a:cxnLst/>
          <a:rect l="0" t="0" r="0" b="0"/>
          <a:pathLst>
            <a:path>
              <a:moveTo>
                <a:pt x="0" y="22192"/>
              </a:moveTo>
              <a:lnTo>
                <a:pt x="461556" y="22192"/>
              </a:lnTo>
            </a:path>
          </a:pathLst>
        </a:custGeom>
        <a:noFill/>
        <a:ln w="19050" cap="rnd"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D7C2FF-C79E-4CA2-B8BE-2BFE0D4ACF0D}">
      <dsp:nvSpPr>
        <dsp:cNvPr id="0" name=""/>
        <dsp:cNvSpPr/>
      </dsp:nvSpPr>
      <dsp:spPr>
        <a:xfrm rot="19003747">
          <a:off x="3314360" y="1425428"/>
          <a:ext cx="483204" cy="44384"/>
        </a:xfrm>
        <a:custGeom>
          <a:avLst/>
          <a:gdLst/>
          <a:ahLst/>
          <a:cxnLst/>
          <a:rect l="0" t="0" r="0" b="0"/>
          <a:pathLst>
            <a:path>
              <a:moveTo>
                <a:pt x="0" y="22192"/>
              </a:moveTo>
              <a:lnTo>
                <a:pt x="483204" y="22192"/>
              </a:lnTo>
            </a:path>
          </a:pathLst>
        </a:custGeom>
        <a:noFill/>
        <a:ln w="19050" cap="rnd"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9B5445-AB81-4E76-8198-F22A9B0452D3}">
      <dsp:nvSpPr>
        <dsp:cNvPr id="0" name=""/>
        <dsp:cNvSpPr/>
      </dsp:nvSpPr>
      <dsp:spPr>
        <a:xfrm>
          <a:off x="928102" y="949316"/>
          <a:ext cx="2735138" cy="2794517"/>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a:ln w="19050" cap="rnd"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sp>
    <dsp:sp modelId="{3468E576-1439-4803-8303-72585EC002E7}">
      <dsp:nvSpPr>
        <dsp:cNvPr id="0" name=""/>
        <dsp:cNvSpPr/>
      </dsp:nvSpPr>
      <dsp:spPr>
        <a:xfrm>
          <a:off x="3555636" y="189440"/>
          <a:ext cx="1296479" cy="1296479"/>
        </a:xfrm>
        <a:prstGeom prst="ellipse">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dirty="0"/>
            <a:t>Complex Trauma</a:t>
          </a:r>
        </a:p>
      </dsp:txBody>
      <dsp:txXfrm>
        <a:off x="3745501" y="379305"/>
        <a:ext cx="916749" cy="916749"/>
      </dsp:txXfrm>
    </dsp:sp>
    <dsp:sp modelId="{1BFD1CEF-7AB3-4FE0-B441-883DCFC05892}">
      <dsp:nvSpPr>
        <dsp:cNvPr id="0" name=""/>
        <dsp:cNvSpPr/>
      </dsp:nvSpPr>
      <dsp:spPr>
        <a:xfrm>
          <a:off x="4981763" y="189440"/>
          <a:ext cx="1944718" cy="1296479"/>
        </a:xfrm>
        <a:prstGeom prst="rect">
          <a:avLst/>
        </a:prstGeom>
        <a:solidFill>
          <a:schemeClr val="bg1"/>
        </a:solidFill>
        <a:ln>
          <a:solidFill>
            <a:schemeClr val="accent3"/>
          </a:solid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14300" lvl="1" indent="-114300" algn="l" defTabSz="666750">
            <a:lnSpc>
              <a:spcPct val="90000"/>
            </a:lnSpc>
            <a:spcBef>
              <a:spcPct val="0"/>
            </a:spcBef>
            <a:spcAft>
              <a:spcPct val="15000"/>
            </a:spcAft>
            <a:buChar char="•"/>
          </a:pPr>
          <a:r>
            <a:rPr lang="en-US" sz="1500" kern="1200" dirty="0"/>
            <a:t>Abuse </a:t>
          </a:r>
        </a:p>
        <a:p>
          <a:pPr marL="114300" lvl="1" indent="-114300" algn="l" defTabSz="666750">
            <a:lnSpc>
              <a:spcPct val="90000"/>
            </a:lnSpc>
            <a:spcBef>
              <a:spcPct val="0"/>
            </a:spcBef>
            <a:spcAft>
              <a:spcPct val="15000"/>
            </a:spcAft>
            <a:buChar char="•"/>
          </a:pPr>
          <a:r>
            <a:rPr lang="en-US" sz="1500" kern="1200" dirty="0"/>
            <a:t>Severe neglect</a:t>
          </a:r>
        </a:p>
        <a:p>
          <a:pPr marL="114300" lvl="1" indent="-114300" algn="l" defTabSz="666750">
            <a:lnSpc>
              <a:spcPct val="90000"/>
            </a:lnSpc>
            <a:spcBef>
              <a:spcPct val="0"/>
            </a:spcBef>
            <a:spcAft>
              <a:spcPct val="15000"/>
            </a:spcAft>
            <a:buChar char="•"/>
          </a:pPr>
          <a:r>
            <a:rPr lang="en-US" sz="1500" kern="1200" dirty="0"/>
            <a:t>Abandonment</a:t>
          </a:r>
        </a:p>
        <a:p>
          <a:pPr marL="114300" lvl="1" indent="-114300" algn="l" defTabSz="666750">
            <a:lnSpc>
              <a:spcPct val="90000"/>
            </a:lnSpc>
            <a:spcBef>
              <a:spcPct val="0"/>
            </a:spcBef>
            <a:spcAft>
              <a:spcPct val="15000"/>
            </a:spcAft>
            <a:buChar char="•"/>
          </a:pPr>
          <a:r>
            <a:rPr lang="en-US" sz="1500" kern="1200" dirty="0"/>
            <a:t>Domestic violence</a:t>
          </a:r>
        </a:p>
      </dsp:txBody>
      <dsp:txXfrm>
        <a:off x="4981763" y="189440"/>
        <a:ext cx="1944718" cy="1296479"/>
      </dsp:txXfrm>
    </dsp:sp>
    <dsp:sp modelId="{9E67B9E8-70D1-44B9-85C6-F8A47F7156A4}">
      <dsp:nvSpPr>
        <dsp:cNvPr id="0" name=""/>
        <dsp:cNvSpPr/>
      </dsp:nvSpPr>
      <dsp:spPr>
        <a:xfrm>
          <a:off x="3841474" y="1523997"/>
          <a:ext cx="1296479" cy="1667401"/>
        </a:xfrm>
        <a:prstGeom prst="ellipse">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dirty="0"/>
            <a:t>Toxic Stress</a:t>
          </a:r>
        </a:p>
      </dsp:txBody>
      <dsp:txXfrm>
        <a:off x="4031339" y="1768182"/>
        <a:ext cx="916749" cy="1179031"/>
      </dsp:txXfrm>
    </dsp:sp>
    <dsp:sp modelId="{75A7CDAF-6A06-43D1-9D53-5B077A1E94C6}">
      <dsp:nvSpPr>
        <dsp:cNvPr id="0" name=""/>
        <dsp:cNvSpPr/>
      </dsp:nvSpPr>
      <dsp:spPr>
        <a:xfrm>
          <a:off x="5267600" y="1523997"/>
          <a:ext cx="1944718" cy="1667401"/>
        </a:xfrm>
        <a:prstGeom prst="rect">
          <a:avLst/>
        </a:prstGeom>
        <a:solidFill>
          <a:schemeClr val="bg1"/>
        </a:solidFill>
        <a:ln>
          <a:solidFill>
            <a:schemeClr val="accent4"/>
          </a:solid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Poverty</a:t>
          </a:r>
        </a:p>
        <a:p>
          <a:pPr marL="171450" lvl="1" indent="-171450" algn="l" defTabSz="711200">
            <a:lnSpc>
              <a:spcPct val="90000"/>
            </a:lnSpc>
            <a:spcBef>
              <a:spcPct val="0"/>
            </a:spcBef>
            <a:spcAft>
              <a:spcPct val="15000"/>
            </a:spcAft>
            <a:buChar char="•"/>
          </a:pPr>
          <a:r>
            <a:rPr lang="en-US" sz="1600" kern="1200" dirty="0"/>
            <a:t>Racism</a:t>
          </a:r>
        </a:p>
        <a:p>
          <a:pPr marL="171450" lvl="1" indent="-171450" algn="l" defTabSz="711200">
            <a:lnSpc>
              <a:spcPct val="90000"/>
            </a:lnSpc>
            <a:spcBef>
              <a:spcPct val="0"/>
            </a:spcBef>
            <a:spcAft>
              <a:spcPct val="15000"/>
            </a:spcAft>
            <a:buChar char="•"/>
          </a:pPr>
          <a:r>
            <a:rPr lang="en-US" sz="1600" kern="1200" dirty="0"/>
            <a:t>Discrimination</a:t>
          </a:r>
        </a:p>
        <a:p>
          <a:pPr marL="171450" lvl="1" indent="-171450" algn="l" defTabSz="711200">
            <a:lnSpc>
              <a:spcPct val="90000"/>
            </a:lnSpc>
            <a:spcBef>
              <a:spcPct val="0"/>
            </a:spcBef>
            <a:spcAft>
              <a:spcPct val="15000"/>
            </a:spcAft>
            <a:buChar char="•"/>
          </a:pPr>
          <a:r>
            <a:rPr lang="en-US" sz="1600" kern="1200" dirty="0"/>
            <a:t>Being different</a:t>
          </a:r>
        </a:p>
        <a:p>
          <a:pPr marL="171450" lvl="1" indent="-171450" algn="l" defTabSz="711200">
            <a:lnSpc>
              <a:spcPct val="90000"/>
            </a:lnSpc>
            <a:spcBef>
              <a:spcPct val="0"/>
            </a:spcBef>
            <a:spcAft>
              <a:spcPct val="15000"/>
            </a:spcAft>
            <a:buChar char="•"/>
          </a:pPr>
          <a:r>
            <a:rPr lang="en-US" sz="1600" kern="1200" dirty="0"/>
            <a:t>Community Violence</a:t>
          </a:r>
        </a:p>
      </dsp:txBody>
      <dsp:txXfrm>
        <a:off x="5267600" y="1523997"/>
        <a:ext cx="1944718" cy="1667401"/>
      </dsp:txXfrm>
    </dsp:sp>
    <dsp:sp modelId="{FDF0576D-BC86-4BDE-A9A8-B8602C1EAE31}">
      <dsp:nvSpPr>
        <dsp:cNvPr id="0" name=""/>
        <dsp:cNvSpPr/>
      </dsp:nvSpPr>
      <dsp:spPr>
        <a:xfrm>
          <a:off x="3716316" y="3352799"/>
          <a:ext cx="1467082" cy="987346"/>
        </a:xfrm>
        <a:prstGeom prst="ellipse">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dirty="0"/>
            <a:t>Trauma</a:t>
          </a:r>
        </a:p>
      </dsp:txBody>
      <dsp:txXfrm>
        <a:off x="3931165" y="3497392"/>
        <a:ext cx="1037384" cy="698160"/>
      </dsp:txXfrm>
    </dsp:sp>
    <dsp:sp modelId="{983CD6A9-5A6C-48F1-9523-C1C1C692CA1C}">
      <dsp:nvSpPr>
        <dsp:cNvPr id="0" name=""/>
        <dsp:cNvSpPr/>
      </dsp:nvSpPr>
      <dsp:spPr>
        <a:xfrm>
          <a:off x="5099792" y="3352799"/>
          <a:ext cx="2200624" cy="987346"/>
        </a:xfrm>
        <a:prstGeom prst="rect">
          <a:avLst/>
        </a:prstGeom>
        <a:solidFill>
          <a:schemeClr val="bg1"/>
        </a:solidFill>
        <a:ln>
          <a:solidFill>
            <a:schemeClr val="accent5"/>
          </a:solid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Accidents</a:t>
          </a:r>
        </a:p>
        <a:p>
          <a:pPr marL="171450" lvl="1" indent="-171450" algn="l" defTabSz="711200">
            <a:lnSpc>
              <a:spcPct val="90000"/>
            </a:lnSpc>
            <a:spcBef>
              <a:spcPct val="0"/>
            </a:spcBef>
            <a:spcAft>
              <a:spcPct val="15000"/>
            </a:spcAft>
            <a:buChar char="•"/>
          </a:pPr>
          <a:r>
            <a:rPr lang="en-US" sz="1600" kern="1200" dirty="0"/>
            <a:t>Natural/Manmade Disaster</a:t>
          </a:r>
        </a:p>
        <a:p>
          <a:pPr marL="171450" lvl="1" indent="-171450" algn="l" defTabSz="711200">
            <a:lnSpc>
              <a:spcPct val="90000"/>
            </a:lnSpc>
            <a:spcBef>
              <a:spcPct val="0"/>
            </a:spcBef>
            <a:spcAft>
              <a:spcPct val="15000"/>
            </a:spcAft>
            <a:buChar char="•"/>
          </a:pPr>
          <a:r>
            <a:rPr lang="en-US" sz="1600" kern="1200" dirty="0"/>
            <a:t>Serious illness</a:t>
          </a:r>
        </a:p>
      </dsp:txBody>
      <dsp:txXfrm>
        <a:off x="5099792" y="3352799"/>
        <a:ext cx="2200624" cy="9873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ED8A2A-60AC-4D08-A607-1979606CF274}">
      <dsp:nvSpPr>
        <dsp:cNvPr id="0" name=""/>
        <dsp:cNvSpPr/>
      </dsp:nvSpPr>
      <dsp:spPr>
        <a:xfrm rot="5400000">
          <a:off x="4398658" y="-1613887"/>
          <a:ext cx="1164633" cy="4687976"/>
        </a:xfrm>
        <a:prstGeom prst="round2Same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b="0" i="0" kern="1200"/>
            <a:t>Individual struggles to regain or hold on to power, especially when feeling coerced</a:t>
          </a:r>
          <a:endParaRPr lang="en-US" sz="1600" kern="1200"/>
        </a:p>
        <a:p>
          <a:pPr marL="171450" lvl="1" indent="-171450" algn="l" defTabSz="711200">
            <a:lnSpc>
              <a:spcPct val="90000"/>
            </a:lnSpc>
            <a:spcBef>
              <a:spcPct val="0"/>
            </a:spcBef>
            <a:spcAft>
              <a:spcPct val="15000"/>
            </a:spcAft>
            <a:buChar char="•"/>
          </a:pPr>
          <a:r>
            <a:rPr lang="en-US" sz="1600" b="0" i="0" u="sng" kern="1200"/>
            <a:t>Mislabeled as</a:t>
          </a:r>
          <a:r>
            <a:rPr lang="en-US" sz="1600" b="0" i="0" kern="1200"/>
            <a:t>:  Non-compliant or angry</a:t>
          </a:r>
          <a:endParaRPr lang="en-US" sz="1600" kern="1200"/>
        </a:p>
      </dsp:txBody>
      <dsp:txXfrm rot="-5400000">
        <a:off x="2636987" y="204637"/>
        <a:ext cx="4631123" cy="1050927"/>
      </dsp:txXfrm>
    </dsp:sp>
    <dsp:sp modelId="{B258E70B-49CC-4D16-A131-C7DDF505F61E}">
      <dsp:nvSpPr>
        <dsp:cNvPr id="0" name=""/>
        <dsp:cNvSpPr/>
      </dsp:nvSpPr>
      <dsp:spPr>
        <a:xfrm>
          <a:off x="0" y="2205"/>
          <a:ext cx="2636987" cy="1455791"/>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93345" rIns="186690" bIns="93345" numCol="1" spcCol="1270" anchor="ctr" anchorCtr="0">
          <a:noAutofit/>
        </a:bodyPr>
        <a:lstStyle/>
        <a:p>
          <a:pPr marL="0" lvl="0" indent="0" algn="ctr" defTabSz="2178050">
            <a:lnSpc>
              <a:spcPct val="90000"/>
            </a:lnSpc>
            <a:spcBef>
              <a:spcPct val="0"/>
            </a:spcBef>
            <a:spcAft>
              <a:spcPct val="35000"/>
            </a:spcAft>
            <a:buNone/>
          </a:pPr>
          <a:r>
            <a:rPr lang="en-US" sz="4900" b="0" i="0" kern="1200"/>
            <a:t>Fight</a:t>
          </a:r>
          <a:endParaRPr lang="en-US" sz="4900" kern="1200"/>
        </a:p>
      </dsp:txBody>
      <dsp:txXfrm>
        <a:off x="71066" y="73271"/>
        <a:ext cx="2494855" cy="1313659"/>
      </dsp:txXfrm>
    </dsp:sp>
    <dsp:sp modelId="{45FF5967-2DB3-40B7-ABCD-CC8BE0F81D46}">
      <dsp:nvSpPr>
        <dsp:cNvPr id="0" name=""/>
        <dsp:cNvSpPr/>
      </dsp:nvSpPr>
      <dsp:spPr>
        <a:xfrm rot="5400000">
          <a:off x="4398658" y="-85305"/>
          <a:ext cx="1164633" cy="4687976"/>
        </a:xfrm>
        <a:prstGeom prst="round2Same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b="0" i="0" kern="1200"/>
            <a:t>Individual disengages, or “check outs” emotionally</a:t>
          </a:r>
          <a:endParaRPr lang="en-US" sz="1600" kern="1200"/>
        </a:p>
        <a:p>
          <a:pPr marL="171450" lvl="1" indent="-171450" algn="l" defTabSz="711200">
            <a:lnSpc>
              <a:spcPct val="90000"/>
            </a:lnSpc>
            <a:spcBef>
              <a:spcPct val="0"/>
            </a:spcBef>
            <a:spcAft>
              <a:spcPct val="15000"/>
            </a:spcAft>
            <a:buChar char="•"/>
          </a:pPr>
          <a:r>
            <a:rPr lang="en-US" sz="1600" b="0" i="0" u="sng" kern="1200"/>
            <a:t>Mislabeled as</a:t>
          </a:r>
          <a:r>
            <a:rPr lang="en-US" sz="1600" b="0" i="0" kern="1200"/>
            <a:t>:  Uncooperative or resistant</a:t>
          </a:r>
          <a:endParaRPr lang="en-US" sz="1600" kern="1200"/>
        </a:p>
      </dsp:txBody>
      <dsp:txXfrm rot="-5400000">
        <a:off x="2636987" y="1733219"/>
        <a:ext cx="4631123" cy="1050927"/>
      </dsp:txXfrm>
    </dsp:sp>
    <dsp:sp modelId="{AD952AB8-25D2-4387-805F-7A1057C7950A}">
      <dsp:nvSpPr>
        <dsp:cNvPr id="0" name=""/>
        <dsp:cNvSpPr/>
      </dsp:nvSpPr>
      <dsp:spPr>
        <a:xfrm>
          <a:off x="0" y="1530786"/>
          <a:ext cx="2636987" cy="1455791"/>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93345" rIns="186690" bIns="93345" numCol="1" spcCol="1270" anchor="ctr" anchorCtr="0">
          <a:noAutofit/>
        </a:bodyPr>
        <a:lstStyle/>
        <a:p>
          <a:pPr marL="0" lvl="0" indent="0" algn="ctr" defTabSz="2178050">
            <a:lnSpc>
              <a:spcPct val="90000"/>
            </a:lnSpc>
            <a:spcBef>
              <a:spcPct val="0"/>
            </a:spcBef>
            <a:spcAft>
              <a:spcPct val="35000"/>
            </a:spcAft>
            <a:buNone/>
          </a:pPr>
          <a:r>
            <a:rPr lang="en-US" sz="4900" b="0" i="0" kern="1200"/>
            <a:t>Flight</a:t>
          </a:r>
          <a:endParaRPr lang="en-US" sz="4900" kern="1200"/>
        </a:p>
      </dsp:txBody>
      <dsp:txXfrm>
        <a:off x="71066" y="1601852"/>
        <a:ext cx="2494855" cy="1313659"/>
      </dsp:txXfrm>
    </dsp:sp>
    <dsp:sp modelId="{53129C7A-A7C2-4A6A-81EA-F5F079E52396}">
      <dsp:nvSpPr>
        <dsp:cNvPr id="0" name=""/>
        <dsp:cNvSpPr/>
      </dsp:nvSpPr>
      <dsp:spPr>
        <a:xfrm rot="5400000">
          <a:off x="4398658" y="1443275"/>
          <a:ext cx="1164633" cy="4687976"/>
        </a:xfrm>
        <a:prstGeom prst="round2Same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b="0" i="0" kern="1200"/>
            <a:t>Individual gives in to those in positions of power, does not or is unable to speak up</a:t>
          </a:r>
          <a:endParaRPr lang="en-US" sz="1600" kern="1200"/>
        </a:p>
        <a:p>
          <a:pPr marL="171450" lvl="1" indent="-171450" algn="l" defTabSz="711200">
            <a:lnSpc>
              <a:spcPct val="90000"/>
            </a:lnSpc>
            <a:spcBef>
              <a:spcPct val="0"/>
            </a:spcBef>
            <a:spcAft>
              <a:spcPct val="15000"/>
            </a:spcAft>
            <a:buChar char="•"/>
          </a:pPr>
          <a:r>
            <a:rPr lang="en-US" sz="1600" b="0" i="0" u="sng" kern="1200"/>
            <a:t>Mislabeled as</a:t>
          </a:r>
          <a:r>
            <a:rPr lang="en-US" sz="1600" b="0" i="0" kern="1200"/>
            <a:t>:  Passive or unmotivated</a:t>
          </a:r>
          <a:endParaRPr lang="en-US" sz="1600" kern="1200"/>
        </a:p>
      </dsp:txBody>
      <dsp:txXfrm rot="-5400000">
        <a:off x="2636987" y="3261800"/>
        <a:ext cx="4631123" cy="1050927"/>
      </dsp:txXfrm>
    </dsp:sp>
    <dsp:sp modelId="{6506847C-9C4F-454B-836F-EEE771550477}">
      <dsp:nvSpPr>
        <dsp:cNvPr id="0" name=""/>
        <dsp:cNvSpPr/>
      </dsp:nvSpPr>
      <dsp:spPr>
        <a:xfrm>
          <a:off x="0" y="3059367"/>
          <a:ext cx="2636987" cy="1455791"/>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93345" rIns="186690" bIns="93345" numCol="1" spcCol="1270" anchor="ctr" anchorCtr="0">
          <a:noAutofit/>
        </a:bodyPr>
        <a:lstStyle/>
        <a:p>
          <a:pPr marL="0" lvl="0" indent="0" algn="ctr" defTabSz="2178050">
            <a:lnSpc>
              <a:spcPct val="90000"/>
            </a:lnSpc>
            <a:spcBef>
              <a:spcPct val="0"/>
            </a:spcBef>
            <a:spcAft>
              <a:spcPct val="35000"/>
            </a:spcAft>
            <a:buNone/>
          </a:pPr>
          <a:r>
            <a:rPr lang="en-US" sz="4900" b="0" i="0" kern="1200"/>
            <a:t>Freeze</a:t>
          </a:r>
          <a:endParaRPr lang="en-US" sz="4900" kern="1200"/>
        </a:p>
      </dsp:txBody>
      <dsp:txXfrm>
        <a:off x="71066" y="3130433"/>
        <a:ext cx="2494855" cy="131365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146" cy="464741"/>
          </a:xfrm>
          <a:prstGeom prst="rect">
            <a:avLst/>
          </a:prstGeom>
        </p:spPr>
        <p:txBody>
          <a:bodyPr vert="horz" lIns="92062" tIns="46031" rIns="92062" bIns="46031" rtlCol="0"/>
          <a:lstStyle>
            <a:lvl1pPr algn="l">
              <a:defRPr sz="1200"/>
            </a:lvl1pPr>
          </a:lstStyle>
          <a:p>
            <a:endParaRPr lang="en-US"/>
          </a:p>
        </p:txBody>
      </p:sp>
      <p:sp>
        <p:nvSpPr>
          <p:cNvPr id="3" name="Date Placeholder 2"/>
          <p:cNvSpPr>
            <a:spLocks noGrp="1"/>
          </p:cNvSpPr>
          <p:nvPr>
            <p:ph type="dt" sz="quarter" idx="1"/>
          </p:nvPr>
        </p:nvSpPr>
        <p:spPr>
          <a:xfrm>
            <a:off x="3971654" y="0"/>
            <a:ext cx="3037146" cy="464741"/>
          </a:xfrm>
          <a:prstGeom prst="rect">
            <a:avLst/>
          </a:prstGeom>
        </p:spPr>
        <p:txBody>
          <a:bodyPr vert="horz" lIns="92062" tIns="46031" rIns="92062" bIns="46031" rtlCol="0"/>
          <a:lstStyle>
            <a:lvl1pPr algn="r">
              <a:defRPr sz="1200"/>
            </a:lvl1pPr>
          </a:lstStyle>
          <a:p>
            <a:fld id="{063E96EF-1F84-4E66-8A92-975C0F53B29C}" type="datetimeFigureOut">
              <a:rPr lang="en-US" smtClean="0"/>
              <a:t>10/16/2025</a:t>
            </a:fld>
            <a:endParaRPr lang="en-US"/>
          </a:p>
        </p:txBody>
      </p:sp>
      <p:sp>
        <p:nvSpPr>
          <p:cNvPr id="4" name="Footer Placeholder 3"/>
          <p:cNvSpPr>
            <a:spLocks noGrp="1"/>
          </p:cNvSpPr>
          <p:nvPr>
            <p:ph type="ftr" sz="quarter" idx="2"/>
          </p:nvPr>
        </p:nvSpPr>
        <p:spPr>
          <a:xfrm>
            <a:off x="1" y="8830063"/>
            <a:ext cx="3037146" cy="464740"/>
          </a:xfrm>
          <a:prstGeom prst="rect">
            <a:avLst/>
          </a:prstGeom>
        </p:spPr>
        <p:txBody>
          <a:bodyPr vert="horz" lIns="92062" tIns="46031" rIns="92062" bIns="46031" rtlCol="0" anchor="b"/>
          <a:lstStyle>
            <a:lvl1pPr algn="l">
              <a:defRPr sz="1200"/>
            </a:lvl1pPr>
          </a:lstStyle>
          <a:p>
            <a:endParaRPr lang="en-US"/>
          </a:p>
        </p:txBody>
      </p:sp>
      <p:sp>
        <p:nvSpPr>
          <p:cNvPr id="5" name="Slide Number Placeholder 4"/>
          <p:cNvSpPr>
            <a:spLocks noGrp="1"/>
          </p:cNvSpPr>
          <p:nvPr>
            <p:ph type="sldNum" sz="quarter" idx="3"/>
          </p:nvPr>
        </p:nvSpPr>
        <p:spPr>
          <a:xfrm>
            <a:off x="3971654" y="8830063"/>
            <a:ext cx="3037146" cy="464740"/>
          </a:xfrm>
          <a:prstGeom prst="rect">
            <a:avLst/>
          </a:prstGeom>
        </p:spPr>
        <p:txBody>
          <a:bodyPr vert="horz" lIns="92062" tIns="46031" rIns="92062" bIns="46031" rtlCol="0" anchor="b"/>
          <a:lstStyle>
            <a:lvl1pPr algn="r">
              <a:defRPr sz="1200"/>
            </a:lvl1pPr>
          </a:lstStyle>
          <a:p>
            <a:fld id="{5925D667-B9A7-47FA-A94D-4D3A414C8FF3}" type="slidenum">
              <a:rPr lang="en-US" smtClean="0"/>
              <a:t>‹#›</a:t>
            </a:fld>
            <a:endParaRPr lang="en-US"/>
          </a:p>
        </p:txBody>
      </p:sp>
    </p:spTree>
    <p:extLst>
      <p:ext uri="{BB962C8B-B14F-4D97-AF65-F5344CB8AC3E}">
        <p14:creationId xmlns:p14="http://schemas.microsoft.com/office/powerpoint/2010/main" val="41307940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5" tIns="46588" rIns="93175" bIns="46588" rtlCol="0"/>
          <a:lstStyle>
            <a:lvl1pPr algn="l">
              <a:defRPr sz="1200"/>
            </a:lvl1pPr>
          </a:lstStyle>
          <a:p>
            <a:endParaRPr lang="en-US"/>
          </a:p>
        </p:txBody>
      </p:sp>
      <p:sp>
        <p:nvSpPr>
          <p:cNvPr id="3" name="Date Placeholder 2"/>
          <p:cNvSpPr>
            <a:spLocks noGrp="1"/>
          </p:cNvSpPr>
          <p:nvPr>
            <p:ph type="dt" idx="1"/>
          </p:nvPr>
        </p:nvSpPr>
        <p:spPr>
          <a:xfrm>
            <a:off x="3970939" y="0"/>
            <a:ext cx="3037840" cy="464820"/>
          </a:xfrm>
          <a:prstGeom prst="rect">
            <a:avLst/>
          </a:prstGeom>
        </p:spPr>
        <p:txBody>
          <a:bodyPr vert="horz" lIns="93175" tIns="46588" rIns="93175" bIns="46588" rtlCol="0"/>
          <a:lstStyle>
            <a:lvl1pPr algn="r">
              <a:defRPr sz="1200"/>
            </a:lvl1pPr>
          </a:lstStyle>
          <a:p>
            <a:fld id="{92E690EC-7E89-4E60-B4A8-AB371B9DB646}" type="datetimeFigureOut">
              <a:rPr lang="en-US" smtClean="0"/>
              <a:t>10/16/2025</a:t>
            </a:fld>
            <a:endParaRPr lang="en-US"/>
          </a:p>
        </p:txBody>
      </p:sp>
      <p:sp>
        <p:nvSpPr>
          <p:cNvPr id="4" name="Slide Image Placeholder 3"/>
          <p:cNvSpPr>
            <a:spLocks noGrp="1" noRot="1" noChangeAspect="1"/>
          </p:cNvSpPr>
          <p:nvPr>
            <p:ph type="sldImg" idx="2"/>
          </p:nvPr>
        </p:nvSpPr>
        <p:spPr>
          <a:xfrm>
            <a:off x="1182688" y="698500"/>
            <a:ext cx="4645025" cy="3484563"/>
          </a:xfrm>
          <a:prstGeom prst="rect">
            <a:avLst/>
          </a:prstGeom>
          <a:noFill/>
          <a:ln w="12700">
            <a:solidFill>
              <a:prstClr val="black"/>
            </a:solidFill>
          </a:ln>
        </p:spPr>
        <p:txBody>
          <a:bodyPr vert="horz" lIns="93175" tIns="46588" rIns="93175" bIns="46588"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5" tIns="46588" rIns="93175" bIns="4658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6"/>
            <a:ext cx="3037840" cy="464820"/>
          </a:xfrm>
          <a:prstGeom prst="rect">
            <a:avLst/>
          </a:prstGeom>
        </p:spPr>
        <p:txBody>
          <a:bodyPr vert="horz" lIns="93175" tIns="46588" rIns="93175" bIns="46588" rtlCol="0" anchor="b"/>
          <a:lstStyle>
            <a:lvl1pPr algn="l">
              <a:defRPr sz="1200"/>
            </a:lvl1pPr>
          </a:lstStyle>
          <a:p>
            <a:endParaRPr lang="en-US"/>
          </a:p>
        </p:txBody>
      </p:sp>
      <p:sp>
        <p:nvSpPr>
          <p:cNvPr id="7" name="Slide Number Placeholder 6"/>
          <p:cNvSpPr>
            <a:spLocks noGrp="1"/>
          </p:cNvSpPr>
          <p:nvPr>
            <p:ph type="sldNum" sz="quarter" idx="5"/>
          </p:nvPr>
        </p:nvSpPr>
        <p:spPr>
          <a:xfrm>
            <a:off x="3970939" y="8829966"/>
            <a:ext cx="3037840" cy="464820"/>
          </a:xfrm>
          <a:prstGeom prst="rect">
            <a:avLst/>
          </a:prstGeom>
        </p:spPr>
        <p:txBody>
          <a:bodyPr vert="horz" lIns="93175" tIns="46588" rIns="93175" bIns="46588" rtlCol="0" anchor="b"/>
          <a:lstStyle>
            <a:lvl1pPr algn="r">
              <a:defRPr sz="1200"/>
            </a:lvl1pPr>
          </a:lstStyle>
          <a:p>
            <a:fld id="{2DD3E3BD-60C0-4C57-B166-1CFC1908738C}" type="slidenum">
              <a:rPr lang="en-US" smtClean="0"/>
              <a:t>‹#›</a:t>
            </a:fld>
            <a:endParaRPr lang="en-US"/>
          </a:p>
        </p:txBody>
      </p:sp>
    </p:spTree>
    <p:extLst>
      <p:ext uri="{BB962C8B-B14F-4D97-AF65-F5344CB8AC3E}">
        <p14:creationId xmlns:p14="http://schemas.microsoft.com/office/powerpoint/2010/main" val="29140442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DD3E3BD-60C0-4C57-B166-1CFC1908738C}" type="slidenum">
              <a:rPr lang="en-US" smtClean="0"/>
              <a:t>1</a:t>
            </a:fld>
            <a:endParaRPr lang="en-US"/>
          </a:p>
        </p:txBody>
      </p:sp>
    </p:spTree>
    <p:extLst>
      <p:ext uri="{BB962C8B-B14F-4D97-AF65-F5344CB8AC3E}">
        <p14:creationId xmlns:p14="http://schemas.microsoft.com/office/powerpoint/2010/main" val="3652908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CEDD5-2F81-761E-349F-2C9FADB0C0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88454A-21A8-2409-69BA-1144487F8A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6DA588-8139-B5F3-BCAC-A8E8942D4E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9E6835-DBA8-6792-A590-18AC5D985774}"/>
              </a:ext>
            </a:extLst>
          </p:cNvPr>
          <p:cNvSpPr>
            <a:spLocks noGrp="1"/>
          </p:cNvSpPr>
          <p:nvPr>
            <p:ph type="sldNum" sz="quarter" idx="10"/>
          </p:nvPr>
        </p:nvSpPr>
        <p:spPr/>
        <p:txBody>
          <a:bodyPr/>
          <a:lstStyle/>
          <a:p>
            <a:fld id="{2DD3E3BD-60C0-4C57-B166-1CFC1908738C}" type="slidenum">
              <a:rPr lang="en-US" smtClean="0"/>
              <a:t>2</a:t>
            </a:fld>
            <a:endParaRPr lang="en-US"/>
          </a:p>
        </p:txBody>
      </p:sp>
    </p:spTree>
    <p:extLst>
      <p:ext uri="{BB962C8B-B14F-4D97-AF65-F5344CB8AC3E}">
        <p14:creationId xmlns:p14="http://schemas.microsoft.com/office/powerpoint/2010/main" val="16036643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86F437E2-6329-43C9-8D7B-745E2A9D0E69}"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271651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A51F45F7-19B6-4372-AE27-43C7FDF5A182}" type="slidenum">
              <a:rPr lang="en-US" smtClean="0"/>
              <a:t>4</a:t>
            </a:fld>
            <a:endParaRPr lang="en-US"/>
          </a:p>
        </p:txBody>
      </p:sp>
    </p:spTree>
    <p:extLst>
      <p:ext uri="{BB962C8B-B14F-4D97-AF65-F5344CB8AC3E}">
        <p14:creationId xmlns:p14="http://schemas.microsoft.com/office/powerpoint/2010/main" val="3862093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5</a:t>
            </a:fld>
            <a:endParaRPr lang="en-US"/>
          </a:p>
        </p:txBody>
      </p:sp>
    </p:spTree>
    <p:extLst>
      <p:ext uri="{BB962C8B-B14F-4D97-AF65-F5344CB8AC3E}">
        <p14:creationId xmlns:p14="http://schemas.microsoft.com/office/powerpoint/2010/main" val="3260714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DD3E3BD-60C0-4C57-B166-1CFC1908738C}" type="slidenum">
              <a:rPr lang="en-US" smtClean="0"/>
              <a:t>6</a:t>
            </a:fld>
            <a:endParaRPr lang="en-US"/>
          </a:p>
        </p:txBody>
      </p:sp>
    </p:spTree>
    <p:extLst>
      <p:ext uri="{BB962C8B-B14F-4D97-AF65-F5344CB8AC3E}">
        <p14:creationId xmlns:p14="http://schemas.microsoft.com/office/powerpoint/2010/main" val="4032732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EC6F762-F7F3-4B74-BB43-6EA82532F98A}" type="slidenum">
              <a:rPr lang="en-US" smtClean="0"/>
              <a:pPr>
                <a:defRPr/>
              </a:pPr>
              <a:t>7</a:t>
            </a:fld>
            <a:endParaRPr lang="en-US"/>
          </a:p>
        </p:txBody>
      </p:sp>
    </p:spTree>
    <p:extLst>
      <p:ext uri="{BB962C8B-B14F-4D97-AF65-F5344CB8AC3E}">
        <p14:creationId xmlns:p14="http://schemas.microsoft.com/office/powerpoint/2010/main" val="5014586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DD3E3BD-60C0-4C57-B166-1CFC1908738C}" type="slidenum">
              <a:rPr lang="en-US" smtClean="0"/>
              <a:t>8</a:t>
            </a:fld>
            <a:endParaRPr lang="en-US"/>
          </a:p>
        </p:txBody>
      </p:sp>
    </p:spTree>
    <p:extLst>
      <p:ext uri="{BB962C8B-B14F-4D97-AF65-F5344CB8AC3E}">
        <p14:creationId xmlns:p14="http://schemas.microsoft.com/office/powerpoint/2010/main" val="21668992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a:spLocks noGrp="1" noChangeArrowheads="1"/>
          </p:cNvSpPr>
          <p:nvPr>
            <p:ph type="sldNum" sz="quarter" idx="5"/>
          </p:nvPr>
        </p:nvSpPr>
        <p:spPr>
          <a:noFill/>
          <a:ln>
            <a:miter lim="800000"/>
            <a:headEnd/>
            <a:tailEnd/>
          </a:ln>
        </p:spPr>
        <p:txBody>
          <a:bodyPr/>
          <a:lstStyle/>
          <a:p>
            <a:pPr defTabSz="930275"/>
            <a:fld id="{B4B0954A-36C5-4AD5-BB4E-440E8B15BB7F}" type="slidenum">
              <a:rPr lang="en-US" smtClean="0">
                <a:cs typeface="Arial" charset="0"/>
              </a:rPr>
              <a:pPr defTabSz="930275"/>
              <a:t>9</a:t>
            </a:fld>
            <a:endParaRPr lang="en-US">
              <a:cs typeface="Arial" charset="0"/>
            </a:endParaRPr>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p:spPr>
        <p:txBody>
          <a:bodyPr/>
          <a:lstStyle/>
          <a:p>
            <a:pPr eaLnBrk="1" hangingPunct="1">
              <a:lnSpc>
                <a:spcPct val="80000"/>
              </a:lnSpc>
            </a:pPr>
            <a:endParaRPr lang="en-US" sz="800" baseline="0" dirty="0"/>
          </a:p>
        </p:txBody>
      </p:sp>
    </p:spTree>
    <p:extLst>
      <p:ext uri="{BB962C8B-B14F-4D97-AF65-F5344CB8AC3E}">
        <p14:creationId xmlns:p14="http://schemas.microsoft.com/office/powerpoint/2010/main" val="9663206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2DD3E3BD-60C0-4C57-B166-1CFC1908738C}" type="slidenum">
              <a:rPr lang="en-US" smtClean="0"/>
              <a:t>10</a:t>
            </a:fld>
            <a:endParaRPr lang="en-US"/>
          </a:p>
        </p:txBody>
      </p:sp>
    </p:spTree>
    <p:extLst>
      <p:ext uri="{BB962C8B-B14F-4D97-AF65-F5344CB8AC3E}">
        <p14:creationId xmlns:p14="http://schemas.microsoft.com/office/powerpoint/2010/main" val="30031668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endParaRPr lang="en-US" dirty="0"/>
          </a:p>
        </p:txBody>
      </p:sp>
      <p:sp>
        <p:nvSpPr>
          <p:cNvPr id="61444" name="Slide Number Placeholder 3"/>
          <p:cNvSpPr>
            <a:spLocks noGrp="1"/>
          </p:cNvSpPr>
          <p:nvPr>
            <p:ph type="sldNum" sz="quarter" idx="5"/>
          </p:nvPr>
        </p:nvSpPr>
        <p:spPr>
          <a:noFill/>
        </p:spPr>
        <p:txBody>
          <a:bodyPr/>
          <a:lstStyle>
            <a:lvl1pPr defTabSz="931806">
              <a:defRPr>
                <a:solidFill>
                  <a:schemeClr val="tx1"/>
                </a:solidFill>
                <a:latin typeface="Arial" charset="0"/>
              </a:defRPr>
            </a:lvl1pPr>
            <a:lvl2pPr marL="748002" indent="-287693" defTabSz="931806">
              <a:defRPr>
                <a:solidFill>
                  <a:schemeClr val="tx1"/>
                </a:solidFill>
                <a:latin typeface="Arial" charset="0"/>
              </a:defRPr>
            </a:lvl2pPr>
            <a:lvl3pPr marL="1150772" indent="-230154" defTabSz="931806">
              <a:defRPr>
                <a:solidFill>
                  <a:schemeClr val="tx1"/>
                </a:solidFill>
                <a:latin typeface="Arial" charset="0"/>
              </a:defRPr>
            </a:lvl3pPr>
            <a:lvl4pPr marL="1611081" indent="-230154" defTabSz="931806">
              <a:defRPr>
                <a:solidFill>
                  <a:schemeClr val="tx1"/>
                </a:solidFill>
                <a:latin typeface="Arial" charset="0"/>
              </a:defRPr>
            </a:lvl4pPr>
            <a:lvl5pPr marL="2071390" indent="-230154" defTabSz="931806">
              <a:defRPr>
                <a:solidFill>
                  <a:schemeClr val="tx1"/>
                </a:solidFill>
                <a:latin typeface="Arial" charset="0"/>
              </a:defRPr>
            </a:lvl5pPr>
            <a:lvl6pPr marL="2531699" indent="-230154" defTabSz="931806" eaLnBrk="0" fontAlgn="base" hangingPunct="0">
              <a:spcBef>
                <a:spcPct val="0"/>
              </a:spcBef>
              <a:spcAft>
                <a:spcPct val="0"/>
              </a:spcAft>
              <a:defRPr>
                <a:solidFill>
                  <a:schemeClr val="tx1"/>
                </a:solidFill>
                <a:latin typeface="Arial" charset="0"/>
              </a:defRPr>
            </a:lvl6pPr>
            <a:lvl7pPr marL="2992008" indent="-230154" defTabSz="931806" eaLnBrk="0" fontAlgn="base" hangingPunct="0">
              <a:spcBef>
                <a:spcPct val="0"/>
              </a:spcBef>
              <a:spcAft>
                <a:spcPct val="0"/>
              </a:spcAft>
              <a:defRPr>
                <a:solidFill>
                  <a:schemeClr val="tx1"/>
                </a:solidFill>
                <a:latin typeface="Arial" charset="0"/>
              </a:defRPr>
            </a:lvl7pPr>
            <a:lvl8pPr marL="3452317" indent="-230154" defTabSz="931806" eaLnBrk="0" fontAlgn="base" hangingPunct="0">
              <a:spcBef>
                <a:spcPct val="0"/>
              </a:spcBef>
              <a:spcAft>
                <a:spcPct val="0"/>
              </a:spcAft>
              <a:defRPr>
                <a:solidFill>
                  <a:schemeClr val="tx1"/>
                </a:solidFill>
                <a:latin typeface="Arial" charset="0"/>
              </a:defRPr>
            </a:lvl8pPr>
            <a:lvl9pPr marL="3912626" indent="-230154" defTabSz="931806" eaLnBrk="0" fontAlgn="base" hangingPunct="0">
              <a:spcBef>
                <a:spcPct val="0"/>
              </a:spcBef>
              <a:spcAft>
                <a:spcPct val="0"/>
              </a:spcAft>
              <a:defRPr>
                <a:solidFill>
                  <a:schemeClr val="tx1"/>
                </a:solidFill>
                <a:latin typeface="Arial" charset="0"/>
              </a:defRPr>
            </a:lvl9pPr>
          </a:lstStyle>
          <a:p>
            <a:fld id="{5806301B-6CBB-40C0-8568-ACB5DA068DA1}" type="slidenum">
              <a:rPr lang="en-US" smtClean="0"/>
              <a:pPr/>
              <a:t>11</a:t>
            </a:fld>
            <a:endParaRPr lang="en-US"/>
          </a:p>
        </p:txBody>
      </p:sp>
    </p:spTree>
    <p:extLst>
      <p:ext uri="{BB962C8B-B14F-4D97-AF65-F5344CB8AC3E}">
        <p14:creationId xmlns:p14="http://schemas.microsoft.com/office/powerpoint/2010/main" val="6951748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12</a:t>
            </a:fld>
            <a:endParaRPr lang="en-US"/>
          </a:p>
        </p:txBody>
      </p:sp>
    </p:spTree>
    <p:extLst>
      <p:ext uri="{BB962C8B-B14F-4D97-AF65-F5344CB8AC3E}">
        <p14:creationId xmlns:p14="http://schemas.microsoft.com/office/powerpoint/2010/main" val="1519735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9DD2D0-3397-4928-AC51-6D4128019527}" type="slidenum">
              <a:rPr lang="en-US"/>
              <a:pPr/>
              <a:t>13</a:t>
            </a:fld>
            <a:endParaRPr lang="en-US"/>
          </a:p>
        </p:txBody>
      </p:sp>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28554901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F0DA3BF-BEFB-465A-B2DB-420E1DD2F013}" type="slidenum">
              <a:rPr lang="en-US" smtClean="0"/>
              <a:pPr>
                <a:defRPr/>
              </a:pPr>
              <a:t>14</a:t>
            </a:fld>
            <a:endParaRPr lang="en-US"/>
          </a:p>
        </p:txBody>
      </p:sp>
    </p:spTree>
    <p:extLst>
      <p:ext uri="{BB962C8B-B14F-4D97-AF65-F5344CB8AC3E}">
        <p14:creationId xmlns:p14="http://schemas.microsoft.com/office/powerpoint/2010/main" val="35925703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DD3E3BD-60C0-4C57-B166-1CFC1908738C}" type="slidenum">
              <a:rPr lang="en-US" smtClean="0"/>
              <a:t>15</a:t>
            </a:fld>
            <a:endParaRPr lang="en-US"/>
          </a:p>
        </p:txBody>
      </p:sp>
    </p:spTree>
    <p:extLst>
      <p:ext uri="{BB962C8B-B14F-4D97-AF65-F5344CB8AC3E}">
        <p14:creationId xmlns:p14="http://schemas.microsoft.com/office/powerpoint/2010/main" val="14176195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DD3E3BD-60C0-4C57-B166-1CFC1908738C}" type="slidenum">
              <a:rPr lang="en-US" smtClean="0"/>
              <a:t>16</a:t>
            </a:fld>
            <a:endParaRPr lang="en-US"/>
          </a:p>
        </p:txBody>
      </p:sp>
    </p:spTree>
    <p:extLst>
      <p:ext uri="{BB962C8B-B14F-4D97-AF65-F5344CB8AC3E}">
        <p14:creationId xmlns:p14="http://schemas.microsoft.com/office/powerpoint/2010/main" val="2764726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lvl1pPr>
              <a:defRPr>
                <a:solidFill>
                  <a:schemeClr val="tx1"/>
                </a:solidFill>
                <a:latin typeface="Arial" charset="0"/>
              </a:defRPr>
            </a:lvl1pPr>
            <a:lvl2pPr marL="757053" indent="-291175">
              <a:defRPr>
                <a:solidFill>
                  <a:schemeClr val="tx1"/>
                </a:solidFill>
                <a:latin typeface="Arial" charset="0"/>
              </a:defRPr>
            </a:lvl2pPr>
            <a:lvl3pPr marL="1164696" indent="-232939">
              <a:defRPr>
                <a:solidFill>
                  <a:schemeClr val="tx1"/>
                </a:solidFill>
                <a:latin typeface="Arial" charset="0"/>
              </a:defRPr>
            </a:lvl3pPr>
            <a:lvl4pPr marL="1630575" indent="-232939">
              <a:defRPr>
                <a:solidFill>
                  <a:schemeClr val="tx1"/>
                </a:solidFill>
                <a:latin typeface="Arial" charset="0"/>
              </a:defRPr>
            </a:lvl4pPr>
            <a:lvl5pPr marL="2096455" indent="-232939">
              <a:defRPr>
                <a:solidFill>
                  <a:schemeClr val="tx1"/>
                </a:solidFill>
                <a:latin typeface="Arial" charset="0"/>
              </a:defRPr>
            </a:lvl5pPr>
            <a:lvl6pPr marL="2562333" indent="-232939" eaLnBrk="0" fontAlgn="base" hangingPunct="0">
              <a:spcBef>
                <a:spcPct val="0"/>
              </a:spcBef>
              <a:spcAft>
                <a:spcPct val="0"/>
              </a:spcAft>
              <a:defRPr>
                <a:solidFill>
                  <a:schemeClr val="tx1"/>
                </a:solidFill>
                <a:latin typeface="Arial" charset="0"/>
              </a:defRPr>
            </a:lvl6pPr>
            <a:lvl7pPr marL="3028212" indent="-232939" eaLnBrk="0" fontAlgn="base" hangingPunct="0">
              <a:spcBef>
                <a:spcPct val="0"/>
              </a:spcBef>
              <a:spcAft>
                <a:spcPct val="0"/>
              </a:spcAft>
              <a:defRPr>
                <a:solidFill>
                  <a:schemeClr val="tx1"/>
                </a:solidFill>
                <a:latin typeface="Arial" charset="0"/>
              </a:defRPr>
            </a:lvl7pPr>
            <a:lvl8pPr marL="3494090" indent="-232939" eaLnBrk="0" fontAlgn="base" hangingPunct="0">
              <a:spcBef>
                <a:spcPct val="0"/>
              </a:spcBef>
              <a:spcAft>
                <a:spcPct val="0"/>
              </a:spcAft>
              <a:defRPr>
                <a:solidFill>
                  <a:schemeClr val="tx1"/>
                </a:solidFill>
                <a:latin typeface="Arial" charset="0"/>
              </a:defRPr>
            </a:lvl8pPr>
            <a:lvl9pPr marL="3959969" indent="-232939" eaLnBrk="0" fontAlgn="base" hangingPunct="0">
              <a:spcBef>
                <a:spcPct val="0"/>
              </a:spcBef>
              <a:spcAft>
                <a:spcPct val="0"/>
              </a:spcAft>
              <a:defRPr>
                <a:solidFill>
                  <a:schemeClr val="tx1"/>
                </a:solidFill>
                <a:latin typeface="Arial" charset="0"/>
              </a:defRPr>
            </a:lvl9pPr>
          </a:lstStyle>
          <a:p>
            <a:fld id="{25FED605-8142-4F1E-BC61-954A127E2B0F}" type="slidenum">
              <a:rPr lang="en-US"/>
              <a:pPr/>
              <a:t>17</a:t>
            </a:fld>
            <a:endParaRPr lang="en-US"/>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pPr eaLnBrk="1" hangingPunct="1"/>
            <a:endParaRPr lang="en-US" sz="1000" dirty="0"/>
          </a:p>
        </p:txBody>
      </p:sp>
    </p:spTree>
    <p:extLst>
      <p:ext uri="{BB962C8B-B14F-4D97-AF65-F5344CB8AC3E}">
        <p14:creationId xmlns:p14="http://schemas.microsoft.com/office/powerpoint/2010/main" val="9341248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DD3E3BD-60C0-4C57-B166-1CFC1908738C}" type="slidenum">
              <a:rPr lang="en-US" smtClean="0"/>
              <a:t>18</a:t>
            </a:fld>
            <a:endParaRPr lang="en-US"/>
          </a:p>
        </p:txBody>
      </p:sp>
    </p:spTree>
    <p:extLst>
      <p:ext uri="{BB962C8B-B14F-4D97-AF65-F5344CB8AC3E}">
        <p14:creationId xmlns:p14="http://schemas.microsoft.com/office/powerpoint/2010/main" val="11607308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70BD21E-006E-4105-BE60-FCE59B98AF37}" type="datetime1">
              <a:rPr lang="en-US" smtClean="0"/>
              <a:t>10/16/2025</a:t>
            </a:fld>
            <a:endParaRPr lang="en-US"/>
          </a:p>
        </p:txBody>
      </p:sp>
      <p:sp>
        <p:nvSpPr>
          <p:cNvPr id="5" name="Footer Placeholder 4"/>
          <p:cNvSpPr>
            <a:spLocks noGrp="1"/>
          </p:cNvSpPr>
          <p:nvPr>
            <p:ph type="ftr" sz="quarter" idx="11"/>
          </p:nvPr>
        </p:nvSpPr>
        <p:spPr/>
        <p:txBody>
          <a:bodyPr/>
          <a:lstStyle/>
          <a:p>
            <a:r>
              <a:rPr lang="en-US"/>
              <a:t>1</a:t>
            </a:r>
          </a:p>
        </p:txBody>
      </p:sp>
      <p:sp>
        <p:nvSpPr>
          <p:cNvPr id="6" name="Slide Number Placeholder 5"/>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1516372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81F296-A4DC-47B8-B62A-94CD1F845F04}" type="datetime1">
              <a:rPr lang="en-US" smtClean="0"/>
              <a:t>10/16/2025</a:t>
            </a:fld>
            <a:endParaRPr lang="en-US"/>
          </a:p>
        </p:txBody>
      </p:sp>
      <p:sp>
        <p:nvSpPr>
          <p:cNvPr id="5" name="Footer Placeholder 4"/>
          <p:cNvSpPr>
            <a:spLocks noGrp="1"/>
          </p:cNvSpPr>
          <p:nvPr>
            <p:ph type="ftr" sz="quarter" idx="11"/>
          </p:nvPr>
        </p:nvSpPr>
        <p:spPr/>
        <p:txBody>
          <a:bodyPr/>
          <a:lstStyle/>
          <a:p>
            <a:r>
              <a:rPr lang="en-US"/>
              <a:t>1</a:t>
            </a:r>
          </a:p>
        </p:txBody>
      </p:sp>
      <p:sp>
        <p:nvSpPr>
          <p:cNvPr id="6" name="Slide Number Placeholder 5"/>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4178168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D48BB5-2FDB-43DA-95AF-3B3498513F41}" type="datetime1">
              <a:rPr lang="en-US" smtClean="0"/>
              <a:t>10/16/2025</a:t>
            </a:fld>
            <a:endParaRPr lang="en-US"/>
          </a:p>
        </p:txBody>
      </p:sp>
      <p:sp>
        <p:nvSpPr>
          <p:cNvPr id="5" name="Footer Placeholder 4"/>
          <p:cNvSpPr>
            <a:spLocks noGrp="1"/>
          </p:cNvSpPr>
          <p:nvPr>
            <p:ph type="ftr" sz="quarter" idx="11"/>
          </p:nvPr>
        </p:nvSpPr>
        <p:spPr/>
        <p:txBody>
          <a:bodyPr/>
          <a:lstStyle/>
          <a:p>
            <a:r>
              <a:rPr lang="en-US"/>
              <a:t>1</a:t>
            </a:r>
          </a:p>
        </p:txBody>
      </p:sp>
      <p:sp>
        <p:nvSpPr>
          <p:cNvPr id="6" name="Slide Number Placeholder 5"/>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598792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91FF1DE-569D-47D4-A4AC-E00FBB92D15A}" type="datetime1">
              <a:rPr lang="en-US" smtClean="0"/>
              <a:t>10/16/2025</a:t>
            </a:fld>
            <a:endParaRPr lang="en-US"/>
          </a:p>
        </p:txBody>
      </p:sp>
      <p:sp>
        <p:nvSpPr>
          <p:cNvPr id="6" name="Footer Placeholder 5"/>
          <p:cNvSpPr>
            <a:spLocks noGrp="1"/>
          </p:cNvSpPr>
          <p:nvPr>
            <p:ph type="ftr" sz="quarter" idx="11"/>
          </p:nvPr>
        </p:nvSpPr>
        <p:spPr/>
        <p:txBody>
          <a:bodyPr/>
          <a:lstStyle/>
          <a:p>
            <a:r>
              <a:rPr lang="en-US"/>
              <a:t>1</a:t>
            </a:r>
          </a:p>
        </p:txBody>
      </p:sp>
      <p:sp>
        <p:nvSpPr>
          <p:cNvPr id="7" name="Slide Number Placeholder 6"/>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3875414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C148B96-191D-4E0F-BFE7-223962E01A20}" type="datetime1">
              <a:rPr lang="en-US" smtClean="0"/>
              <a:t>10/16/2025</a:t>
            </a:fld>
            <a:endParaRPr lang="en-US"/>
          </a:p>
        </p:txBody>
      </p:sp>
      <p:sp>
        <p:nvSpPr>
          <p:cNvPr id="8" name="Footer Placeholder 7"/>
          <p:cNvSpPr>
            <a:spLocks noGrp="1"/>
          </p:cNvSpPr>
          <p:nvPr>
            <p:ph type="ftr" sz="quarter" idx="11"/>
          </p:nvPr>
        </p:nvSpPr>
        <p:spPr/>
        <p:txBody>
          <a:bodyPr/>
          <a:lstStyle/>
          <a:p>
            <a:r>
              <a:rPr lang="en-US"/>
              <a:t>1</a:t>
            </a:r>
          </a:p>
        </p:txBody>
      </p:sp>
      <p:sp>
        <p:nvSpPr>
          <p:cNvPr id="9" name="Slide Number Placeholder 8"/>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242604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C09486D7-D199-4780-9282-F0319E24C0E8}" type="datetime1">
              <a:rPr lang="en-US" smtClean="0"/>
              <a:t>10/16/2025</a:t>
            </a:fld>
            <a:endParaRPr lang="en-US"/>
          </a:p>
        </p:txBody>
      </p:sp>
      <p:sp>
        <p:nvSpPr>
          <p:cNvPr id="5" name="Footer Placeholder 3"/>
          <p:cNvSpPr>
            <a:spLocks noGrp="1"/>
          </p:cNvSpPr>
          <p:nvPr>
            <p:ph type="ftr" sz="quarter" idx="11"/>
          </p:nvPr>
        </p:nvSpPr>
        <p:spPr/>
        <p:txBody>
          <a:bodyPr/>
          <a:lstStyle/>
          <a:p>
            <a:r>
              <a:rPr lang="en-US"/>
              <a:t>1</a:t>
            </a:r>
          </a:p>
        </p:txBody>
      </p:sp>
      <p:sp>
        <p:nvSpPr>
          <p:cNvPr id="6" name="Slide Number Placeholder 4"/>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1554439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3F6CE33-6F33-43D6-A25E-00752A267CCF}" type="datetime1">
              <a:rPr lang="en-US" smtClean="0"/>
              <a:t>10/16/2025</a:t>
            </a:fld>
            <a:endParaRPr lang="en-US"/>
          </a:p>
        </p:txBody>
      </p:sp>
      <p:sp>
        <p:nvSpPr>
          <p:cNvPr id="5" name="Footer Placeholder 2"/>
          <p:cNvSpPr>
            <a:spLocks noGrp="1"/>
          </p:cNvSpPr>
          <p:nvPr>
            <p:ph type="ftr" sz="quarter" idx="11"/>
          </p:nvPr>
        </p:nvSpPr>
        <p:spPr/>
        <p:txBody>
          <a:bodyPr/>
          <a:lstStyle/>
          <a:p>
            <a:r>
              <a:rPr lang="en-US"/>
              <a:t>1</a:t>
            </a:r>
          </a:p>
        </p:txBody>
      </p:sp>
      <p:sp>
        <p:nvSpPr>
          <p:cNvPr id="6" name="Slide Number Placeholder 3"/>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1674544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E19D5AEE-C20B-4A76-A37A-7E3D45E101FF}" type="datetime1">
              <a:rPr lang="en-US" smtClean="0"/>
              <a:t>10/16/2025</a:t>
            </a:fld>
            <a:endParaRPr lang="en-US"/>
          </a:p>
        </p:txBody>
      </p:sp>
      <p:sp>
        <p:nvSpPr>
          <p:cNvPr id="5" name="Footer Placeholder 5"/>
          <p:cNvSpPr>
            <a:spLocks noGrp="1"/>
          </p:cNvSpPr>
          <p:nvPr>
            <p:ph type="ftr" sz="quarter" idx="11"/>
          </p:nvPr>
        </p:nvSpPr>
        <p:spPr/>
        <p:txBody>
          <a:bodyPr/>
          <a:lstStyle/>
          <a:p>
            <a:r>
              <a:rPr lang="en-US"/>
              <a:t>1</a:t>
            </a:r>
          </a:p>
        </p:txBody>
      </p:sp>
      <p:sp>
        <p:nvSpPr>
          <p:cNvPr id="6" name="Slide Number Placeholder 6"/>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2014204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4563D86-5638-439F-924E-36E958263923}" type="datetime1">
              <a:rPr lang="en-US" smtClean="0"/>
              <a:t>10/16/2025</a:t>
            </a:fld>
            <a:endParaRPr lang="en-US"/>
          </a:p>
        </p:txBody>
      </p:sp>
      <p:sp>
        <p:nvSpPr>
          <p:cNvPr id="6" name="Footer Placeholder 5"/>
          <p:cNvSpPr>
            <a:spLocks noGrp="1"/>
          </p:cNvSpPr>
          <p:nvPr>
            <p:ph type="ftr" sz="quarter" idx="11"/>
          </p:nvPr>
        </p:nvSpPr>
        <p:spPr/>
        <p:txBody>
          <a:bodyPr/>
          <a:lstStyle/>
          <a:p>
            <a:r>
              <a:rPr lang="en-US"/>
              <a:t>1</a:t>
            </a:r>
          </a:p>
        </p:txBody>
      </p:sp>
      <p:sp>
        <p:nvSpPr>
          <p:cNvPr id="7" name="Slide Number Placeholder 6"/>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38450201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CF0F5B-C82D-4B51-A375-ED6BBB52B996}" type="datetime1">
              <a:rPr lang="en-US" smtClean="0"/>
              <a:t>10/16/2025</a:t>
            </a:fld>
            <a:endParaRPr lang="en-US"/>
          </a:p>
        </p:txBody>
      </p:sp>
      <p:sp>
        <p:nvSpPr>
          <p:cNvPr id="6" name="Footer Placeholder 5"/>
          <p:cNvSpPr>
            <a:spLocks noGrp="1"/>
          </p:cNvSpPr>
          <p:nvPr>
            <p:ph type="ftr" sz="quarter" idx="11"/>
          </p:nvPr>
        </p:nvSpPr>
        <p:spPr/>
        <p:txBody>
          <a:bodyPr/>
          <a:lstStyle/>
          <a:p>
            <a:r>
              <a:rPr lang="en-US"/>
              <a:t>1</a:t>
            </a:r>
          </a:p>
        </p:txBody>
      </p:sp>
      <p:sp>
        <p:nvSpPr>
          <p:cNvPr id="7" name="Slide Number Placeholder 6"/>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29717195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A15601A-03CB-4C33-9091-F8D684D432F6}" type="datetime1">
              <a:rPr lang="en-US" smtClean="0"/>
              <a:t>10/16/2025</a:t>
            </a:fld>
            <a:endParaRPr lang="en-US"/>
          </a:p>
        </p:txBody>
      </p:sp>
      <p:sp>
        <p:nvSpPr>
          <p:cNvPr id="5" name="Footer Placeholder 4"/>
          <p:cNvSpPr>
            <a:spLocks noGrp="1"/>
          </p:cNvSpPr>
          <p:nvPr>
            <p:ph type="ftr" sz="quarter" idx="11"/>
          </p:nvPr>
        </p:nvSpPr>
        <p:spPr/>
        <p:txBody>
          <a:bodyPr/>
          <a:lstStyle/>
          <a:p>
            <a:r>
              <a:rPr lang="en-US"/>
              <a:t>1</a:t>
            </a:r>
          </a:p>
        </p:txBody>
      </p:sp>
      <p:sp>
        <p:nvSpPr>
          <p:cNvPr id="6" name="Slide Number Placeholder 5"/>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873162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17649"/>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454530" y="3765449"/>
            <a:ext cx="5449871"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99BE8D5-BF08-4431-A4B2-DE66938C6E4B}" type="datetime1">
              <a:rPr lang="en-US" smtClean="0"/>
              <a:t>10/16/2025</a:t>
            </a:fld>
            <a:endParaRPr lang="en-US"/>
          </a:p>
        </p:txBody>
      </p:sp>
      <p:sp>
        <p:nvSpPr>
          <p:cNvPr id="5" name="Footer Placeholder 4"/>
          <p:cNvSpPr>
            <a:spLocks noGrp="1"/>
          </p:cNvSpPr>
          <p:nvPr>
            <p:ph type="ftr" sz="quarter" idx="11"/>
          </p:nvPr>
        </p:nvSpPr>
        <p:spPr/>
        <p:txBody>
          <a:bodyPr/>
          <a:lstStyle/>
          <a:p>
            <a:r>
              <a:rPr lang="en-US"/>
              <a:t>1</a:t>
            </a:r>
          </a:p>
        </p:txBody>
      </p:sp>
      <p:sp>
        <p:nvSpPr>
          <p:cNvPr id="6" name="Slide Number Placeholder 5"/>
          <p:cNvSpPr>
            <a:spLocks noGrp="1"/>
          </p:cNvSpPr>
          <p:nvPr>
            <p:ph type="sldNum" sz="quarter" idx="12"/>
          </p:nvPr>
        </p:nvSpPr>
        <p:spPr/>
        <p:txBody>
          <a:bodyPr/>
          <a:lstStyle/>
          <a:p>
            <a:fld id="{12A8F23B-D2B5-4DFE-BF5F-E4083A4BDB1E}" type="slidenum">
              <a:rPr lang="en-US" smtClean="0"/>
              <a:t>‹#›</a:t>
            </a:fld>
            <a:endParaRPr lang="en-US"/>
          </a:p>
        </p:txBody>
      </p:sp>
      <p:sp>
        <p:nvSpPr>
          <p:cNvPr id="9" name="TextBox 8"/>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
        <p:nvSpPr>
          <p:cNvPr id="13" name="TextBox 12"/>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9128854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895C02-0614-47EF-8A66-0BFBE04F24D4}" type="datetime1">
              <a:rPr lang="en-US" smtClean="0"/>
              <a:t>10/16/2025</a:t>
            </a:fld>
            <a:endParaRPr lang="en-US"/>
          </a:p>
        </p:txBody>
      </p:sp>
      <p:sp>
        <p:nvSpPr>
          <p:cNvPr id="5" name="Footer Placeholder 4"/>
          <p:cNvSpPr>
            <a:spLocks noGrp="1"/>
          </p:cNvSpPr>
          <p:nvPr>
            <p:ph type="ftr" sz="quarter" idx="11"/>
          </p:nvPr>
        </p:nvSpPr>
        <p:spPr/>
        <p:txBody>
          <a:bodyPr/>
          <a:lstStyle/>
          <a:p>
            <a:r>
              <a:rPr lang="en-US"/>
              <a:t>1</a:t>
            </a:r>
          </a:p>
        </p:txBody>
      </p:sp>
      <p:sp>
        <p:nvSpPr>
          <p:cNvPr id="6" name="Slide Number Placeholder 5"/>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9090181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4CC31E7-9570-45DE-8D55-32143B657C34}" type="datetime1">
              <a:rPr lang="en-US" smtClean="0"/>
              <a:t>10/16/2025</a:t>
            </a:fld>
            <a:endParaRPr lang="en-US"/>
          </a:p>
        </p:txBody>
      </p:sp>
      <p:sp>
        <p:nvSpPr>
          <p:cNvPr id="4" name="Footer Placeholder 4"/>
          <p:cNvSpPr>
            <a:spLocks noGrp="1"/>
          </p:cNvSpPr>
          <p:nvPr>
            <p:ph type="ftr" sz="quarter" idx="11"/>
          </p:nvPr>
        </p:nvSpPr>
        <p:spPr/>
        <p:txBody>
          <a:bodyPr/>
          <a:lstStyle/>
          <a:p>
            <a:r>
              <a:rPr lang="en-US"/>
              <a:t>1</a:t>
            </a:r>
          </a:p>
        </p:txBody>
      </p:sp>
      <p:sp>
        <p:nvSpPr>
          <p:cNvPr id="6" name="Slide Number Placeholder 5"/>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34163579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2B1BFF0-DE9A-4FB6-8120-53D174C698E5}" type="datetime1">
              <a:rPr lang="en-US" smtClean="0"/>
              <a:t>10/16/2025</a:t>
            </a:fld>
            <a:endParaRPr lang="en-US"/>
          </a:p>
        </p:txBody>
      </p:sp>
      <p:sp>
        <p:nvSpPr>
          <p:cNvPr id="4" name="Footer Placeholder 4"/>
          <p:cNvSpPr>
            <a:spLocks noGrp="1"/>
          </p:cNvSpPr>
          <p:nvPr>
            <p:ph type="ftr" sz="quarter" idx="11"/>
          </p:nvPr>
        </p:nvSpPr>
        <p:spPr/>
        <p:txBody>
          <a:bodyPr/>
          <a:lstStyle/>
          <a:p>
            <a:r>
              <a:rPr lang="en-US"/>
              <a:t>1</a:t>
            </a:r>
          </a:p>
        </p:txBody>
      </p:sp>
      <p:sp>
        <p:nvSpPr>
          <p:cNvPr id="6" name="Slide Number Placeholder 5"/>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24389136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CE3C25-89B7-4A7A-AB57-360230063A1F}" type="datetime1">
              <a:rPr lang="en-US" smtClean="0"/>
              <a:t>10/16/2025</a:t>
            </a:fld>
            <a:endParaRPr lang="en-US"/>
          </a:p>
        </p:txBody>
      </p:sp>
      <p:sp>
        <p:nvSpPr>
          <p:cNvPr id="5" name="Footer Placeholder 4"/>
          <p:cNvSpPr>
            <a:spLocks noGrp="1"/>
          </p:cNvSpPr>
          <p:nvPr>
            <p:ph type="ftr" sz="quarter" idx="11"/>
          </p:nvPr>
        </p:nvSpPr>
        <p:spPr/>
        <p:txBody>
          <a:bodyPr/>
          <a:lstStyle/>
          <a:p>
            <a:r>
              <a:rPr lang="en-US"/>
              <a:t>1</a:t>
            </a:r>
          </a:p>
        </p:txBody>
      </p:sp>
      <p:sp>
        <p:nvSpPr>
          <p:cNvPr id="6" name="Slide Number Placeholder 5"/>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6501704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41AF34-74A3-4523-8956-46C8CE51CC46}" type="datetime1">
              <a:rPr lang="en-US" smtClean="0"/>
              <a:t>10/16/2025</a:t>
            </a:fld>
            <a:endParaRPr lang="en-US"/>
          </a:p>
        </p:txBody>
      </p:sp>
      <p:sp>
        <p:nvSpPr>
          <p:cNvPr id="5" name="Footer Placeholder 4"/>
          <p:cNvSpPr>
            <a:spLocks noGrp="1"/>
          </p:cNvSpPr>
          <p:nvPr>
            <p:ph type="ftr" sz="quarter" idx="11"/>
          </p:nvPr>
        </p:nvSpPr>
        <p:spPr/>
        <p:txBody>
          <a:bodyPr/>
          <a:lstStyle/>
          <a:p>
            <a:r>
              <a:rPr lang="en-US"/>
              <a:t>1</a:t>
            </a:r>
          </a:p>
        </p:txBody>
      </p:sp>
      <p:sp>
        <p:nvSpPr>
          <p:cNvPr id="6" name="Slide Number Placeholder 5"/>
          <p:cNvSpPr>
            <a:spLocks noGrp="1"/>
          </p:cNvSpPr>
          <p:nvPr>
            <p:ph type="sldNum" sz="quarter" idx="12"/>
          </p:nvPr>
        </p:nvSpPr>
        <p:spPr/>
        <p:txBody>
          <a:bodyPr/>
          <a:lstStyle/>
          <a:p>
            <a:fld id="{12A8F23B-D2B5-4DFE-BF5F-E4083A4BDB1E}" type="slidenum">
              <a:rPr lang="en-US" smtClean="0"/>
              <a:t>‹#›</a:t>
            </a:fld>
            <a:endParaRPr lang="en-US"/>
          </a:p>
        </p:txBody>
      </p:sp>
    </p:spTree>
    <p:extLst>
      <p:ext uri="{BB962C8B-B14F-4D97-AF65-F5344CB8AC3E}">
        <p14:creationId xmlns:p14="http://schemas.microsoft.com/office/powerpoint/2010/main" val="24664620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Background Only">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sp>
        <p:nvSpPr>
          <p:cNvPr id="3" name="Date Placeholder 3"/>
          <p:cNvSpPr>
            <a:spLocks noGrp="1"/>
          </p:cNvSpPr>
          <p:nvPr>
            <p:ph type="dt" sz="half" idx="10"/>
          </p:nvPr>
        </p:nvSpPr>
        <p:spPr>
          <a:xfrm>
            <a:off x="762000" y="6356350"/>
            <a:ext cx="2133600" cy="365125"/>
          </a:xfrm>
        </p:spPr>
        <p:txBody>
          <a:bodyPr/>
          <a:lstStyle/>
          <a:p>
            <a:fld id="{961B8655-817B-420B-8B04-C3F3D5339ECD}" type="datetime1">
              <a:rPr lang="en-US" smtClean="0"/>
              <a:t>10/16/2025</a:t>
            </a:fld>
            <a:endParaRPr lang="en-US" dirty="0"/>
          </a:p>
        </p:txBody>
      </p:sp>
      <p:sp>
        <p:nvSpPr>
          <p:cNvPr id="4" name="Footer Placeholder 4"/>
          <p:cNvSpPr>
            <a:spLocks noGrp="1"/>
          </p:cNvSpPr>
          <p:nvPr>
            <p:ph type="ftr" sz="quarter" idx="11"/>
          </p:nvPr>
        </p:nvSpPr>
        <p:spPr>
          <a:xfrm>
            <a:off x="3352800" y="6356350"/>
            <a:ext cx="2895600" cy="365125"/>
          </a:xfrm>
        </p:spPr>
        <p:txBody>
          <a:bodyPr/>
          <a:lstStyle/>
          <a:p>
            <a:r>
              <a:rPr lang="en-US"/>
              <a:t>1</a:t>
            </a:r>
            <a:endParaRPr lang="en-US" dirty="0"/>
          </a:p>
        </p:txBody>
      </p:sp>
      <p:sp>
        <p:nvSpPr>
          <p:cNvPr id="5" name="Slide Number Placeholder 5"/>
          <p:cNvSpPr>
            <a:spLocks noGrp="1"/>
          </p:cNvSpPr>
          <p:nvPr>
            <p:ph type="sldNum" sz="quarter" idx="12"/>
          </p:nvPr>
        </p:nvSpPr>
        <p:spPr>
          <a:xfrm>
            <a:off x="6705600" y="6356350"/>
            <a:ext cx="2133600" cy="365125"/>
          </a:xfrm>
        </p:spPr>
        <p:txBody>
          <a:bodyPr/>
          <a:lstStyle/>
          <a:p>
            <a:fld id="{33D6E5A2-EC83-451F-A719-9AC1370DD5CF}" type="slidenum">
              <a:rPr lang="en-US" smtClean="0"/>
              <a:pPr/>
              <a:t>‹#›</a:t>
            </a:fld>
            <a:endParaRPr lang="en-US" dirty="0"/>
          </a:p>
        </p:txBody>
      </p:sp>
    </p:spTree>
    <p:extLst>
      <p:ext uri="{BB962C8B-B14F-4D97-AF65-F5344CB8AC3E}">
        <p14:creationId xmlns:p14="http://schemas.microsoft.com/office/powerpoint/2010/main" val="1467164341"/>
      </p:ext>
    </p:extLst>
  </p:cSld>
  <p:clrMapOvr>
    <a:masterClrMapping/>
  </p:clrMapOvr>
  <p:transition spd="slow">
    <p:wipe dir="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pic>
        <p:nvPicPr>
          <p:cNvPr id="8" name="Picture 7"/>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rot="5400000">
            <a:off x="3161049" y="-3176815"/>
            <a:ext cx="2819400" cy="9173031"/>
          </a:xfrm>
          <a:prstGeom prst="rect">
            <a:avLst/>
          </a:prstGeom>
        </p:spPr>
      </p:pic>
      <p:sp>
        <p:nvSpPr>
          <p:cNvPr id="2" name="Title 1"/>
          <p:cNvSpPr>
            <a:spLocks noGrp="1"/>
          </p:cNvSpPr>
          <p:nvPr>
            <p:ph type="title" hasCustomPrompt="1"/>
          </p:nvPr>
        </p:nvSpPr>
        <p:spPr>
          <a:xfrm>
            <a:off x="4572000" y="3048000"/>
            <a:ext cx="4343400" cy="1362075"/>
          </a:xfrm>
        </p:spPr>
        <p:txBody>
          <a:bodyPr anchor="b" anchorCtr="0"/>
          <a:lstStyle>
            <a:lvl1pPr algn="l">
              <a:defRPr sz="4000" b="1" cap="small" baseline="0">
                <a:solidFill>
                  <a:srgbClr val="003300"/>
                </a:solidFill>
              </a:defRPr>
            </a:lvl1pPr>
          </a:lstStyle>
          <a:p>
            <a:r>
              <a:rPr lang="en-US" dirty="0"/>
              <a:t>Click to edit master title style</a:t>
            </a:r>
          </a:p>
        </p:txBody>
      </p:sp>
      <p:sp>
        <p:nvSpPr>
          <p:cNvPr id="4" name="Date Placeholder 3"/>
          <p:cNvSpPr>
            <a:spLocks noGrp="1"/>
          </p:cNvSpPr>
          <p:nvPr>
            <p:ph type="dt" sz="half" idx="10"/>
          </p:nvPr>
        </p:nvSpPr>
        <p:spPr/>
        <p:txBody>
          <a:bodyPr/>
          <a:lstStyle/>
          <a:p>
            <a:fld id="{C9F00BE4-9B27-459B-9917-324710A049C5}" type="datetime1">
              <a:rPr lang="en-US" smtClean="0"/>
              <a:t>10/16/2025</a:t>
            </a:fld>
            <a:endParaRPr lang="en-US" dirty="0"/>
          </a:p>
        </p:txBody>
      </p:sp>
      <p:sp>
        <p:nvSpPr>
          <p:cNvPr id="5" name="Footer Placeholder 4"/>
          <p:cNvSpPr>
            <a:spLocks noGrp="1"/>
          </p:cNvSpPr>
          <p:nvPr>
            <p:ph type="ftr" sz="quarter" idx="11"/>
          </p:nvPr>
        </p:nvSpPr>
        <p:spPr/>
        <p:txBody>
          <a:bodyPr/>
          <a:lstStyle/>
          <a:p>
            <a:r>
              <a:rPr lang="en-US"/>
              <a:t>1</a:t>
            </a:r>
            <a:endParaRPr lang="en-US" dirty="0"/>
          </a:p>
        </p:txBody>
      </p:sp>
      <p:sp>
        <p:nvSpPr>
          <p:cNvPr id="6" name="Slide Number Placeholder 5"/>
          <p:cNvSpPr>
            <a:spLocks noGrp="1"/>
          </p:cNvSpPr>
          <p:nvPr>
            <p:ph type="sldNum" sz="quarter" idx="12"/>
          </p:nvPr>
        </p:nvSpPr>
        <p:spPr/>
        <p:txBody>
          <a:bodyPr/>
          <a:lstStyle/>
          <a:p>
            <a:fld id="{33D6E5A2-EC83-451F-A719-9AC1370DD5CF}" type="slidenum">
              <a:rPr lang="en-US" smtClean="0"/>
              <a:pPr/>
              <a:t>‹#›</a:t>
            </a:fld>
            <a:endParaRPr lang="en-US" dirty="0"/>
          </a:p>
        </p:txBody>
      </p:sp>
      <p:sp>
        <p:nvSpPr>
          <p:cNvPr id="10" name="Picture Placeholder 9"/>
          <p:cNvSpPr>
            <a:spLocks noGrp="1"/>
          </p:cNvSpPr>
          <p:nvPr>
            <p:ph type="pic" sz="quarter" idx="13" hasCustomPrompt="1"/>
          </p:nvPr>
        </p:nvSpPr>
        <p:spPr>
          <a:xfrm>
            <a:off x="6781800" y="5334000"/>
            <a:ext cx="2133600" cy="990600"/>
          </a:xfrm>
        </p:spPr>
        <p:txBody>
          <a:bodyPr>
            <a:normAutofit/>
          </a:bodyPr>
          <a:lstStyle>
            <a:lvl1pPr marL="0" indent="0" algn="ctr">
              <a:buNone/>
              <a:defRPr sz="1800"/>
            </a:lvl1pPr>
          </a:lstStyle>
          <a:p>
            <a:r>
              <a:rPr lang="en-US" dirty="0"/>
              <a:t>Company Logo</a:t>
            </a:r>
          </a:p>
        </p:txBody>
      </p:sp>
    </p:spTree>
    <p:extLst>
      <p:ext uri="{BB962C8B-B14F-4D97-AF65-F5344CB8AC3E}">
        <p14:creationId xmlns:p14="http://schemas.microsoft.com/office/powerpoint/2010/main" val="373282019"/>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Oval 22"/>
          <p:cNvSpPr/>
          <p:nvPr/>
        </p:nvSpPr>
        <p:spPr>
          <a:xfrm>
            <a:off x="5689832" y="-457200"/>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Oval 23"/>
          <p:cNvSpPr/>
          <p:nvPr/>
        </p:nvSpPr>
        <p:spPr>
          <a:xfrm>
            <a:off x="6299432" y="6096000"/>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Oval 19"/>
          <p:cNvSpPr/>
          <p:nvPr/>
        </p:nvSpPr>
        <p:spPr>
          <a:xfrm>
            <a:off x="-153988"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Oval 20"/>
          <p:cNvSpPr/>
          <p:nvPr/>
        </p:nvSpPr>
        <p:spPr>
          <a:xfrm>
            <a:off x="-839788"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321341C-79F3-4EC5-8A64-71A723F9603B}" type="datetime1">
              <a:rPr lang="en-US" smtClean="0"/>
              <a:t>10/16/2025</a:t>
            </a:fld>
            <a:endParaRPr lang="en-US"/>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en-US"/>
              <a:t>1</a:t>
            </a:r>
          </a:p>
        </p:txBody>
      </p:sp>
      <p:sp>
        <p:nvSpPr>
          <p:cNvPr id="6" name="Slide Number Placeholder 5"/>
          <p:cNvSpPr>
            <a:spLocks noGrp="1"/>
          </p:cNvSpPr>
          <p:nvPr>
            <p:ph type="sldNum" sz="quarter" idx="4"/>
          </p:nvPr>
        </p:nvSpPr>
        <p:spPr>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12A8F23B-D2B5-4DFE-BF5F-E4083A4BDB1E}" type="slidenum">
              <a:rPr lang="en-US" smtClean="0"/>
              <a:t>‹#›</a:t>
            </a:fld>
            <a:endParaRPr lang="en-US"/>
          </a:p>
        </p:txBody>
      </p:sp>
    </p:spTree>
    <p:extLst>
      <p:ext uri="{BB962C8B-B14F-4D97-AF65-F5344CB8AC3E}">
        <p14:creationId xmlns:p14="http://schemas.microsoft.com/office/powerpoint/2010/main" val="3457894126"/>
      </p:ext>
    </p:extLst>
  </p:cSld>
  <p:clrMap bg1="dk1" tx1="lt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672" r:id="rId18"/>
    <p:sldLayoutId id="2147483673" r:id="rId19"/>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www.happyconfident.com/understanding-the-anxious-generation-why-anxiety-is-rising-and-how-to-help-our-children-feel-safe-and-calm/"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8" Type="http://schemas.openxmlformats.org/officeDocument/2006/relationships/hyperlink" Target="https://www.rawpixel.com/search/sad%20kids" TargetMode="External"/><Relationship Id="rId3" Type="http://schemas.openxmlformats.org/officeDocument/2006/relationships/image" Target="../media/image7.png"/><Relationship Id="rId7" Type="http://schemas.openxmlformats.org/officeDocument/2006/relationships/image" Target="../media/image11.1"/><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cofrecuentos.blogspot.com/2018/" TargetMode="External"/><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23.wmf"/><Relationship Id="rId4" Type="http://schemas.openxmlformats.org/officeDocument/2006/relationships/image" Target="../media/image22.wmf"/></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hyperlink" Target="https://www.aap.org/en/patient-care/national-center-for-relational-health-and-trauma-informed-care/resources-for-families/?srsltid=AfmBOoqERwEeHRXOJbTMAXwKK7TTjO_AAciAdU58s2T5FdvSzcpTZQC0" TargetMode="External"/><Relationship Id="rId7"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mailto:c.threlfall@willowgroveprimary.org.uk" TargetMode="External"/><Relationship Id="rId5" Type="http://schemas.openxmlformats.org/officeDocument/2006/relationships/hyperlink" Target="mailto:s.latham@willowgroveprimary.org.uk" TargetMode="External"/><Relationship Id="rId4" Type="http://schemas.openxmlformats.org/officeDocument/2006/relationships/hyperlink" Target="https://www.youngminds.org.uk/professional/resources/addressing-trauma-and-adversit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85740" y="1447800"/>
            <a:ext cx="3601640" cy="3329581"/>
          </a:xfrm>
        </p:spPr>
        <p:txBody>
          <a:bodyPr vert="horz" lIns="91440" tIns="45720" rIns="91440" bIns="45720" rtlCol="0" anchor="b">
            <a:normAutofit/>
          </a:bodyPr>
          <a:lstStyle/>
          <a:p>
            <a:pPr>
              <a:lnSpc>
                <a:spcPct val="90000"/>
              </a:lnSpc>
            </a:pPr>
            <a:r>
              <a:rPr lang="en-US" sz="5000"/>
              <a:t>Trauma informed approach.</a:t>
            </a:r>
            <a:br>
              <a:rPr lang="en-US" sz="5000"/>
            </a:br>
            <a:endParaRPr lang="en-US" sz="5000"/>
          </a:p>
        </p:txBody>
      </p:sp>
      <p:sp>
        <p:nvSpPr>
          <p:cNvPr id="4" name="TextBox 3"/>
          <p:cNvSpPr txBox="1"/>
          <p:nvPr/>
        </p:nvSpPr>
        <p:spPr>
          <a:xfrm>
            <a:off x="485740" y="4777379"/>
            <a:ext cx="3601640" cy="1471019"/>
          </a:xfrm>
          <a:prstGeom prst="rect">
            <a:avLst/>
          </a:prstGeom>
        </p:spPr>
        <p:txBody>
          <a:bodyPr vert="horz" lIns="91440" tIns="45720" rIns="91440" bIns="45720" rtlCol="0" anchor="t">
            <a:normAutofit/>
          </a:bodyPr>
          <a:lstStyle/>
          <a:p>
            <a:pPr defTabSz="457200">
              <a:spcBef>
                <a:spcPts val="1000"/>
              </a:spcBef>
              <a:buClr>
                <a:schemeClr val="accent1"/>
              </a:buClr>
              <a:buSzPct val="80000"/>
            </a:pPr>
            <a:r>
              <a:rPr lang="en-US" sz="2000" cap="all">
                <a:solidFill>
                  <a:schemeClr val="accent1"/>
                </a:solidFill>
                <a:latin typeface="+mj-lt"/>
                <a:ea typeface="+mj-ea"/>
                <a:cs typeface="+mj-cs"/>
              </a:rPr>
              <a:t>Willow Grove Primary School</a:t>
            </a:r>
          </a:p>
        </p:txBody>
      </p:sp>
      <p:pic>
        <p:nvPicPr>
          <p:cNvPr id="3" name="Picture 2" descr="Logo for Willow Grove Primary School">
            <a:extLst>
              <a:ext uri="{FF2B5EF4-FFF2-40B4-BE49-F238E27FC236}">
                <a16:creationId xmlns:a16="http://schemas.microsoft.com/office/drawing/2014/main" id="{671556E5-B74D-2A2A-4DC6-5ECF50BC7DB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r="-2" b="24888"/>
          <a:stretch>
            <a:fillRect/>
          </a:stretch>
        </p:blipFill>
        <p:spPr bwMode="auto">
          <a:xfrm>
            <a:off x="4577567" y="-1"/>
            <a:ext cx="4565278" cy="3810001"/>
          </a:xfrm>
          <a:prstGeom prst="rect">
            <a:avLst/>
          </a:prstGeom>
          <a:noFill/>
          <a:extLst>
            <a:ext uri="{909E8E84-426E-40DD-AFC4-6F175D3DCCD1}">
              <a14:hiddenFill xmlns:a14="http://schemas.microsoft.com/office/drawing/2010/main">
                <a:solidFill>
                  <a:srgbClr val="FFFFFF"/>
                </a:solidFill>
              </a14:hiddenFill>
            </a:ext>
          </a:extLst>
        </p:spPr>
      </p:pic>
      <p:sp>
        <p:nvSpPr>
          <p:cNvPr id="1031" name="Rectangle 1030">
            <a:extLst>
              <a:ext uri="{FF2B5EF4-FFF2-40B4-BE49-F238E27FC236}">
                <a16:creationId xmlns:a16="http://schemas.microsoft.com/office/drawing/2014/main" id="{AA9FFBA2-F0B1-4379-BF93-5526B0B8F5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12"/>
          </p:nvPr>
        </p:nvSpPr>
        <p:spPr>
          <a:xfrm>
            <a:off x="7764405" y="295729"/>
            <a:ext cx="628649" cy="767687"/>
          </a:xfrm>
        </p:spPr>
        <p:txBody>
          <a:bodyPr vert="horz" lIns="91440" tIns="45720" rIns="91440" bIns="45720" rtlCol="0" anchor="b">
            <a:normAutofit/>
          </a:bodyPr>
          <a:lstStyle/>
          <a:p>
            <a:pPr>
              <a:spcAft>
                <a:spcPts val="600"/>
              </a:spcAft>
            </a:pPr>
            <a:fld id="{12A8F23B-D2B5-4DFE-BF5F-E4083A4BDB1E}" type="slidenum">
              <a:rPr lang="en-US" sz="2800" smtClean="0"/>
              <a:pPr>
                <a:spcAft>
                  <a:spcPts val="600"/>
                </a:spcAft>
              </a:pPr>
              <a:t>1</a:t>
            </a:fld>
            <a:endParaRPr lang="en-US" sz="2800"/>
          </a:p>
        </p:txBody>
      </p:sp>
    </p:spTree>
    <p:extLst>
      <p:ext uri="{BB962C8B-B14F-4D97-AF65-F5344CB8AC3E}">
        <p14:creationId xmlns:p14="http://schemas.microsoft.com/office/powerpoint/2010/main" val="332029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a:extLst>
            <a:ext uri="{FF2B5EF4-FFF2-40B4-BE49-F238E27FC236}">
              <a16:creationId xmlns:a16="http://schemas.microsoft.com/office/drawing/2014/main" id="{2B99E73C-8925-314D-2612-66311302C1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DE19F6-D4E9-0BAC-DCA8-9F321223DB5A}"/>
              </a:ext>
            </a:extLst>
          </p:cNvPr>
          <p:cNvSpPr>
            <a:spLocks noGrp="1"/>
          </p:cNvSpPr>
          <p:nvPr>
            <p:ph type="ctrTitle"/>
          </p:nvPr>
        </p:nvSpPr>
        <p:spPr>
          <a:xfrm>
            <a:off x="0" y="108072"/>
            <a:ext cx="7391400" cy="1143000"/>
          </a:xfrm>
        </p:spPr>
        <p:txBody>
          <a:bodyPr vert="horz" lIns="91440" tIns="45720" rIns="91440" bIns="45720" rtlCol="0" anchor="b">
            <a:normAutofit fontScale="90000"/>
          </a:bodyPr>
          <a:lstStyle/>
          <a:p>
            <a:pPr>
              <a:lnSpc>
                <a:spcPct val="90000"/>
              </a:lnSpc>
            </a:pPr>
            <a:r>
              <a:rPr lang="en-US" sz="3600" dirty="0"/>
              <a:t>Trauma informed approach.</a:t>
            </a:r>
            <a:br>
              <a:rPr lang="en-US" sz="5000" dirty="0"/>
            </a:br>
            <a:endParaRPr lang="en-US" sz="5000" dirty="0"/>
          </a:p>
        </p:txBody>
      </p:sp>
      <p:pic>
        <p:nvPicPr>
          <p:cNvPr id="3" name="Picture 2" descr="Logo for Willow Grove Primary School">
            <a:extLst>
              <a:ext uri="{FF2B5EF4-FFF2-40B4-BE49-F238E27FC236}">
                <a16:creationId xmlns:a16="http://schemas.microsoft.com/office/drawing/2014/main" id="{01CE3B78-9A43-8D64-28F4-E4A5233499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r="-2" b="24888"/>
          <a:stretch>
            <a:fillRect/>
          </a:stretch>
        </p:blipFill>
        <p:spPr bwMode="auto">
          <a:xfrm>
            <a:off x="5108761" y="1523999"/>
            <a:ext cx="4565278" cy="3810001"/>
          </a:xfrm>
          <a:prstGeom prst="rect">
            <a:avLst/>
          </a:prstGeom>
          <a:noFill/>
          <a:extLst>
            <a:ext uri="{909E8E84-426E-40DD-AFC4-6F175D3DCCD1}">
              <a14:hiddenFill xmlns:a14="http://schemas.microsoft.com/office/drawing/2010/main">
                <a:solidFill>
                  <a:srgbClr val="FFFFFF"/>
                </a:solidFill>
              </a14:hiddenFill>
            </a:ext>
          </a:extLst>
        </p:spPr>
      </p:pic>
      <p:sp>
        <p:nvSpPr>
          <p:cNvPr id="1031" name="Rectangle 1030">
            <a:extLst>
              <a:ext uri="{FF2B5EF4-FFF2-40B4-BE49-F238E27FC236}">
                <a16:creationId xmlns:a16="http://schemas.microsoft.com/office/drawing/2014/main" id="{FECD658A-11BF-F495-69F9-B6B2ECCF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a:extLst>
              <a:ext uri="{FF2B5EF4-FFF2-40B4-BE49-F238E27FC236}">
                <a16:creationId xmlns:a16="http://schemas.microsoft.com/office/drawing/2014/main" id="{1E94A5CE-5BA2-CB42-769F-136CF41AF2D8}"/>
              </a:ext>
            </a:extLst>
          </p:cNvPr>
          <p:cNvSpPr>
            <a:spLocks noGrp="1"/>
          </p:cNvSpPr>
          <p:nvPr>
            <p:ph type="sldNum" sz="quarter" idx="12"/>
          </p:nvPr>
        </p:nvSpPr>
        <p:spPr>
          <a:xfrm>
            <a:off x="7764405" y="295729"/>
            <a:ext cx="628649" cy="767687"/>
          </a:xfrm>
        </p:spPr>
        <p:txBody>
          <a:bodyPr vert="horz" lIns="91440" tIns="45720" rIns="91440" bIns="45720" rtlCol="0" anchor="b">
            <a:normAutofit/>
          </a:bodyPr>
          <a:lstStyle/>
          <a:p>
            <a:pPr>
              <a:spcAft>
                <a:spcPts val="600"/>
              </a:spcAft>
            </a:pPr>
            <a:fld id="{12A8F23B-D2B5-4DFE-BF5F-E4083A4BDB1E}" type="slidenum">
              <a:rPr lang="en-US" sz="2800" smtClean="0"/>
              <a:pPr>
                <a:spcAft>
                  <a:spcPts val="600"/>
                </a:spcAft>
              </a:pPr>
              <a:t>2</a:t>
            </a:fld>
            <a:endParaRPr lang="en-US" sz="2800"/>
          </a:p>
        </p:txBody>
      </p:sp>
      <p:sp>
        <p:nvSpPr>
          <p:cNvPr id="5" name="TextBox 4">
            <a:extLst>
              <a:ext uri="{FF2B5EF4-FFF2-40B4-BE49-F238E27FC236}">
                <a16:creationId xmlns:a16="http://schemas.microsoft.com/office/drawing/2014/main" id="{76B300DF-D62F-CB8F-29AD-F1438A6097A6}"/>
              </a:ext>
            </a:extLst>
          </p:cNvPr>
          <p:cNvSpPr txBox="1"/>
          <p:nvPr/>
        </p:nvSpPr>
        <p:spPr>
          <a:xfrm>
            <a:off x="215672" y="838200"/>
            <a:ext cx="6032727" cy="5816977"/>
          </a:xfrm>
          <a:prstGeom prst="rect">
            <a:avLst/>
          </a:prstGeom>
          <a:noFill/>
        </p:spPr>
        <p:txBody>
          <a:bodyPr wrap="square" rtlCol="0">
            <a:spAutoFit/>
          </a:bodyPr>
          <a:lstStyle/>
          <a:p>
            <a:r>
              <a:rPr lang="en-US" sz="1400" dirty="0"/>
              <a:t>We are proud to be a trauma informed school. This presentation is to offer an insight into what we do at Willow Grove to support anyone who has experienced trauma.</a:t>
            </a:r>
          </a:p>
          <a:p>
            <a:r>
              <a:rPr lang="en-US" sz="1400" dirty="0"/>
              <a:t>At our school, we know that some children may have experienced difficult or upsetting events in their lives. These experiences can affect how they feel, behave, and learn.</a:t>
            </a:r>
            <a:br>
              <a:rPr lang="en-US" sz="1400" dirty="0"/>
            </a:br>
            <a:r>
              <a:rPr lang="en-US" sz="1400" dirty="0"/>
              <a:t>Being a </a:t>
            </a:r>
            <a:r>
              <a:rPr lang="en-US" sz="1400" b="1" dirty="0"/>
              <a:t>trauma-informed school</a:t>
            </a:r>
            <a:r>
              <a:rPr lang="en-US" sz="1400" dirty="0"/>
              <a:t> means we understand this and work together to create a place where every child feels </a:t>
            </a:r>
            <a:r>
              <a:rPr lang="en-US" sz="1400" b="1" dirty="0"/>
              <a:t>safe, supported, and valued</a:t>
            </a:r>
            <a:r>
              <a:rPr lang="en-US" sz="1400" dirty="0"/>
              <a:t>.</a:t>
            </a:r>
          </a:p>
          <a:p>
            <a:br>
              <a:rPr lang="en-US" sz="1400" dirty="0"/>
            </a:br>
            <a:r>
              <a:rPr lang="en-US" sz="1400" b="1" dirty="0"/>
              <a:t>💖 We Create a Safe and Caring Environment</a:t>
            </a:r>
          </a:p>
          <a:p>
            <a:endParaRPr lang="en-US" sz="1400" dirty="0"/>
          </a:p>
          <a:p>
            <a:r>
              <a:rPr lang="en-US" sz="1400" b="1" dirty="0"/>
              <a:t>🧠 We Understand and Support Emotional Needs</a:t>
            </a:r>
          </a:p>
          <a:p>
            <a:endParaRPr lang="en-US" sz="1400" dirty="0"/>
          </a:p>
          <a:p>
            <a:r>
              <a:rPr lang="en-US" sz="1400" b="1" dirty="0"/>
              <a:t>🌈 We Help Children Regulate and Reconnect</a:t>
            </a:r>
          </a:p>
          <a:p>
            <a:endParaRPr lang="en-US" sz="1400" dirty="0"/>
          </a:p>
          <a:p>
            <a:r>
              <a:rPr lang="en-US" sz="1400" b="1" dirty="0"/>
              <a:t>🤝 We Work Together with Families and the Community</a:t>
            </a:r>
          </a:p>
          <a:p>
            <a:br>
              <a:rPr lang="en-US" sz="1400" dirty="0"/>
            </a:br>
            <a:r>
              <a:rPr lang="en-US" sz="1400" b="1" dirty="0"/>
              <a:t>🧩 We Care for Our Staff Too and support parents and carers</a:t>
            </a:r>
          </a:p>
          <a:p>
            <a:endParaRPr lang="en-US" sz="1400" dirty="0"/>
          </a:p>
          <a:p>
            <a:r>
              <a:rPr lang="en-US" sz="1400" b="1" dirty="0"/>
              <a:t>🌟 Our Goal</a:t>
            </a:r>
          </a:p>
          <a:p>
            <a:endParaRPr lang="en-US" sz="1400" b="1" dirty="0"/>
          </a:p>
          <a:p>
            <a:r>
              <a:rPr lang="en-US" sz="1400" dirty="0"/>
              <a:t>To create a </a:t>
            </a:r>
            <a:r>
              <a:rPr lang="en-US" sz="1400" b="1" dirty="0"/>
              <a:t>calm, caring, and inclusive school</a:t>
            </a:r>
            <a:r>
              <a:rPr lang="en-US" sz="1400" dirty="0"/>
              <a:t> where every child feels seen, heard, and ready to learn.</a:t>
            </a:r>
          </a:p>
          <a:p>
            <a:endParaRPr lang="en-US" dirty="0"/>
          </a:p>
          <a:p>
            <a:endParaRPr lang="en-US" dirty="0"/>
          </a:p>
        </p:txBody>
      </p:sp>
    </p:spTree>
    <p:extLst>
      <p:ext uri="{BB962C8B-B14F-4D97-AF65-F5344CB8AC3E}">
        <p14:creationId xmlns:p14="http://schemas.microsoft.com/office/powerpoint/2010/main" val="41661421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5">
                                            <p:txEl>
                                              <p:pRg st="11" end="11"/>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5">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2A8F23B-D2B5-4DFE-BF5F-E4083A4BDB1E}" type="slidenum">
              <a:rPr lang="en-US" smtClean="0"/>
              <a:t>3</a:t>
            </a:fld>
            <a:endParaRPr lang="en-US"/>
          </a:p>
        </p:txBody>
      </p:sp>
      <p:sp>
        <p:nvSpPr>
          <p:cNvPr id="2" name="Title 1"/>
          <p:cNvSpPr>
            <a:spLocks noGrp="1"/>
          </p:cNvSpPr>
          <p:nvPr>
            <p:ph type="title"/>
          </p:nvPr>
        </p:nvSpPr>
        <p:spPr/>
        <p:txBody>
          <a:bodyPr/>
          <a:lstStyle/>
          <a:p>
            <a:r>
              <a:rPr lang="en-US" sz="4400" b="1" dirty="0"/>
              <a:t>What is trauma?</a:t>
            </a:r>
            <a:br>
              <a:rPr lang="en-US" sz="4400" b="1" dirty="0"/>
            </a:br>
            <a:endParaRPr lang="en-US" dirty="0"/>
          </a:p>
        </p:txBody>
      </p:sp>
      <p:sp>
        <p:nvSpPr>
          <p:cNvPr id="13" name="Rounded Rectangle 12" descr="Trauma is a response to a perceived threat to survival or emotional well- being of an individual or large group, such as a community or a culture.&#10;&#10;Trauma leads to adverse brain, bodily and psychological changes that damage self, relational and spiritual development and impair living, learning and working.&#10;"/>
          <p:cNvSpPr/>
          <p:nvPr/>
        </p:nvSpPr>
        <p:spPr>
          <a:xfrm>
            <a:off x="457200" y="1447800"/>
            <a:ext cx="7543800" cy="3668052"/>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4" name="TextBox 13"/>
          <p:cNvSpPr txBox="1"/>
          <p:nvPr/>
        </p:nvSpPr>
        <p:spPr>
          <a:xfrm>
            <a:off x="909561" y="1850665"/>
            <a:ext cx="6743700" cy="2862322"/>
          </a:xfrm>
          <a:prstGeom prst="rect">
            <a:avLst/>
          </a:prstGeom>
          <a:noFill/>
        </p:spPr>
        <p:txBody>
          <a:bodyPr wrap="square" rtlCol="0">
            <a:spAutoFit/>
          </a:bodyPr>
          <a:lstStyle/>
          <a:p>
            <a:pPr>
              <a:buNone/>
            </a:pPr>
            <a:r>
              <a:rPr lang="en-US" sz="2000" b="1" dirty="0"/>
              <a:t>Trauma</a:t>
            </a:r>
            <a:r>
              <a:rPr lang="en-US" sz="2000" dirty="0"/>
              <a:t> is a response to an overwhelming or a scary event, and a person’s brain and body don’t feel safe or able to handle it.</a:t>
            </a:r>
          </a:p>
          <a:p>
            <a:pPr>
              <a:buNone/>
            </a:pPr>
            <a:r>
              <a:rPr lang="en-US" sz="2000" dirty="0"/>
              <a:t>It’s not just about what </a:t>
            </a:r>
            <a:r>
              <a:rPr lang="en-US" sz="2000" i="1" dirty="0"/>
              <a:t>happened</a:t>
            </a:r>
            <a:r>
              <a:rPr lang="en-US" sz="2000" dirty="0"/>
              <a:t> — it’s about how the person’s brain and body </a:t>
            </a:r>
            <a:r>
              <a:rPr lang="en-US" sz="2000" i="1" dirty="0"/>
              <a:t>reacted</a:t>
            </a:r>
            <a:r>
              <a:rPr lang="en-US" sz="2000" dirty="0"/>
              <a:t> to what happened.</a:t>
            </a:r>
            <a:br>
              <a:rPr lang="en-US" sz="2000" dirty="0"/>
            </a:br>
            <a:r>
              <a:rPr lang="en-US" sz="2000" dirty="0"/>
              <a:t>For example, two people might go through the same event, but one might recover quickly, while the other might carry fear or worry for a long time afterwards.</a:t>
            </a:r>
          </a:p>
        </p:txBody>
      </p:sp>
      <p:pic>
        <p:nvPicPr>
          <p:cNvPr id="6" name="Picture 5" descr="A child with his hands on his cheeks&#10;&#10;AI-generated content may be incorrect.">
            <a:extLst>
              <a:ext uri="{FF2B5EF4-FFF2-40B4-BE49-F238E27FC236}">
                <a16:creationId xmlns:a16="http://schemas.microsoft.com/office/drawing/2014/main" id="{CAB243C2-0816-3F43-99D1-43CB29DCD3CA}"/>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352800" y="5257800"/>
            <a:ext cx="2438400" cy="1371600"/>
          </a:xfrm>
          <a:prstGeom prst="rect">
            <a:avLst/>
          </a:prstGeom>
        </p:spPr>
      </p:pic>
      <p:pic>
        <p:nvPicPr>
          <p:cNvPr id="7" name="Picture 2" descr="Logo for Willow Grove Primary School">
            <a:extLst>
              <a:ext uri="{FF2B5EF4-FFF2-40B4-BE49-F238E27FC236}">
                <a16:creationId xmlns:a16="http://schemas.microsoft.com/office/drawing/2014/main" id="{1C953975-3E77-9DB5-D29E-9116BA9469B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05800" y="-7374"/>
            <a:ext cx="979488"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1789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2A8F23B-D2B5-4DFE-BF5F-E4083A4BDB1E}" type="slidenum">
              <a:rPr lang="en-US" smtClean="0"/>
              <a:t>4</a:t>
            </a:fld>
            <a:endParaRPr lang="en-US"/>
          </a:p>
        </p:txBody>
      </p:sp>
      <p:sp>
        <p:nvSpPr>
          <p:cNvPr id="2" name="Title 1"/>
          <p:cNvSpPr>
            <a:spLocks noGrp="1"/>
          </p:cNvSpPr>
          <p:nvPr>
            <p:ph type="title"/>
          </p:nvPr>
        </p:nvSpPr>
        <p:spPr>
          <a:xfrm>
            <a:off x="191729" y="123470"/>
            <a:ext cx="7055380" cy="1400530"/>
          </a:xfrm>
        </p:spPr>
        <p:txBody>
          <a:bodyPr/>
          <a:lstStyle/>
          <a:p>
            <a:r>
              <a:rPr lang="en-US" sz="3600" b="1" dirty="0"/>
              <a:t>The Three R’s of Trauma-Informed Care</a:t>
            </a:r>
          </a:p>
        </p:txBody>
      </p:sp>
      <p:graphicFrame>
        <p:nvGraphicFramePr>
          <p:cNvPr id="4" name="Content Placeholder 3" descr="Realizing - the prevalence of trauma&#10;Recognizing - how trauma affects all individuals involved with programs, organizations and systems, including the workforce&#10;Responding - by putting knowledge into practice&#10;&#10;" title="3 R's of Trauma-Informed Care"/>
          <p:cNvGraphicFramePr>
            <a:graphicFrameLocks noGrp="1"/>
          </p:cNvGraphicFramePr>
          <p:nvPr>
            <p:ph sz="quarter" idx="1"/>
            <p:extLst>
              <p:ext uri="{D42A27DB-BD31-4B8C-83A1-F6EECF244321}">
                <p14:modId xmlns:p14="http://schemas.microsoft.com/office/powerpoint/2010/main" val="1910210344"/>
              </p:ext>
            </p:extLst>
          </p:nvPr>
        </p:nvGraphicFramePr>
        <p:xfrm>
          <a:off x="228600" y="1524000"/>
          <a:ext cx="8686800"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Logo for Willow Grove Primary School">
            <a:extLst>
              <a:ext uri="{FF2B5EF4-FFF2-40B4-BE49-F238E27FC236}">
                <a16:creationId xmlns:a16="http://schemas.microsoft.com/office/drawing/2014/main" id="{48D2FBD3-CD05-8AA4-C36B-E7192CA0D12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305800" y="-7374"/>
            <a:ext cx="979488"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8563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92096A1-6AC3-46FB-979A-18F4AE8B948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3027759" cy="4188315"/>
          </a:xfrm>
          <a:prstGeom prst="rect">
            <a:avLst/>
          </a:prstGeom>
        </p:spPr>
      </p:pic>
      <p:pic>
        <p:nvPicPr>
          <p:cNvPr id="13" name="Picture 12">
            <a:extLst>
              <a:ext uri="{FF2B5EF4-FFF2-40B4-BE49-F238E27FC236}">
                <a16:creationId xmlns:a16="http://schemas.microsoft.com/office/drawing/2014/main" id="{F728CD29-58B3-4F21-B30F-28798953D70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141809" cy="2365453"/>
          </a:xfrm>
          <a:prstGeom prst="rect">
            <a:avLst/>
          </a:prstGeom>
        </p:spPr>
      </p:pic>
      <p:sp>
        <p:nvSpPr>
          <p:cNvPr id="15" name="Oval 14">
            <a:extLst>
              <a:ext uri="{FF2B5EF4-FFF2-40B4-BE49-F238E27FC236}">
                <a16:creationId xmlns:a16="http://schemas.microsoft.com/office/drawing/2014/main" id="{74E4178E-1E41-4E39-8171-5EEC297F4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6759" y="1676400"/>
            <a:ext cx="211455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7" name="Picture 16">
            <a:extLst>
              <a:ext uri="{FF2B5EF4-FFF2-40B4-BE49-F238E27FC236}">
                <a16:creationId xmlns:a16="http://schemas.microsoft.com/office/drawing/2014/main" id="{5ED4CF93-A4AC-4FA3-BE1C-E27B351DF73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5999559" y="0"/>
            <a:ext cx="1202540" cy="1141407"/>
          </a:xfrm>
          <a:prstGeom prst="rect">
            <a:avLst/>
          </a:prstGeom>
        </p:spPr>
      </p:pic>
      <p:pic>
        <p:nvPicPr>
          <p:cNvPr id="19" name="Picture 18">
            <a:extLst>
              <a:ext uri="{FF2B5EF4-FFF2-40B4-BE49-F238E27FC236}">
                <a16:creationId xmlns:a16="http://schemas.microsoft.com/office/drawing/2014/main" id="{4150C84B-F28C-46CF-A2DB-070F5240444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6456759" y="6096000"/>
            <a:ext cx="745300" cy="762000"/>
          </a:xfrm>
          <a:prstGeom prst="rect">
            <a:avLst/>
          </a:prstGeom>
        </p:spPr>
      </p:pic>
      <p:sp>
        <p:nvSpPr>
          <p:cNvPr id="21" name="Rectangle 20">
            <a:extLst>
              <a:ext uri="{FF2B5EF4-FFF2-40B4-BE49-F238E27FC236}">
                <a16:creationId xmlns:a16="http://schemas.microsoft.com/office/drawing/2014/main" id="{0421F718-8F86-42C4-86D6-42E6DB597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476593" y="4542502"/>
            <a:ext cx="6889547" cy="1189985"/>
          </a:xfrm>
        </p:spPr>
        <p:txBody>
          <a:bodyPr vert="horz" lIns="91440" tIns="45720" rIns="91440" bIns="45720" rtlCol="0" anchor="b">
            <a:normAutofit/>
          </a:bodyPr>
          <a:lstStyle/>
          <a:p>
            <a:pPr>
              <a:lnSpc>
                <a:spcPct val="90000"/>
              </a:lnSpc>
            </a:pPr>
            <a:r>
              <a:rPr lang="en-US" sz="4800"/>
              <a:t>Understanding Trauma</a:t>
            </a:r>
          </a:p>
        </p:txBody>
      </p:sp>
      <p:pic>
        <p:nvPicPr>
          <p:cNvPr id="6" name="Picture 5" descr="A child sitting on the ground with his head in his hands&#10;&#10;AI-generated content may be incorrect.">
            <a:extLst>
              <a:ext uri="{FF2B5EF4-FFF2-40B4-BE49-F238E27FC236}">
                <a16:creationId xmlns:a16="http://schemas.microsoft.com/office/drawing/2014/main" id="{433F9757-4F99-A3AB-AA6B-33D61242CC0B}"/>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7038" r="16857" b="3"/>
          <a:stretch>
            <a:fillRect/>
          </a:stretch>
        </p:blipFill>
        <p:spPr>
          <a:xfrm>
            <a:off x="476594" y="640080"/>
            <a:ext cx="4202239" cy="3602736"/>
          </a:xfrm>
          <a:prstGeom prst="rect">
            <a:avLst/>
          </a:prstGeom>
          <a:effectLst>
            <a:outerShdw blurRad="50800" dist="38100" dir="5400000" algn="t" rotWithShape="0">
              <a:prstClr val="black">
                <a:alpha val="43000"/>
              </a:prstClr>
            </a:outerShdw>
          </a:effectLst>
        </p:spPr>
      </p:pic>
      <p:sp>
        <p:nvSpPr>
          <p:cNvPr id="3" name="Slide Number Placeholder 2"/>
          <p:cNvSpPr>
            <a:spLocks noGrp="1"/>
          </p:cNvSpPr>
          <p:nvPr>
            <p:ph type="sldNum" sz="quarter" idx="12"/>
          </p:nvPr>
        </p:nvSpPr>
        <p:spPr>
          <a:xfrm>
            <a:off x="7764405" y="295729"/>
            <a:ext cx="628649" cy="767687"/>
          </a:xfrm>
        </p:spPr>
        <p:txBody>
          <a:bodyPr vert="horz" lIns="91440" tIns="45720" rIns="91440" bIns="45720" rtlCol="0" anchor="b">
            <a:normAutofit/>
          </a:bodyPr>
          <a:lstStyle/>
          <a:p>
            <a:pPr>
              <a:spcAft>
                <a:spcPts val="600"/>
              </a:spcAft>
            </a:pPr>
            <a:fld id="{12A8F23B-D2B5-4DFE-BF5F-E4083A4BDB1E}" type="slidenum">
              <a:rPr lang="en-US" sz="2800" smtClean="0"/>
              <a:pPr>
                <a:spcAft>
                  <a:spcPts val="600"/>
                </a:spcAft>
              </a:pPr>
              <a:t>5</a:t>
            </a:fld>
            <a:endParaRPr lang="en-US" sz="2800"/>
          </a:p>
        </p:txBody>
      </p:sp>
      <p:pic>
        <p:nvPicPr>
          <p:cNvPr id="7" name="Picture 2" descr="Logo for Willow Grove Primary School">
            <a:extLst>
              <a:ext uri="{FF2B5EF4-FFF2-40B4-BE49-F238E27FC236}">
                <a16:creationId xmlns:a16="http://schemas.microsoft.com/office/drawing/2014/main" id="{52AF34BA-AD88-88E6-619E-8BF59346A96A}"/>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305800" y="-7374"/>
            <a:ext cx="979488"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7876910"/>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12A8F23B-D2B5-4DFE-BF5F-E4083A4BDB1E}" type="slidenum">
              <a:rPr lang="en-US" smtClean="0"/>
              <a:t>6</a:t>
            </a:fld>
            <a:endParaRPr lang="en-US"/>
          </a:p>
        </p:txBody>
      </p:sp>
      <p:sp>
        <p:nvSpPr>
          <p:cNvPr id="4" name="Title 3" hidden="1"/>
          <p:cNvSpPr>
            <a:spLocks noGrp="1"/>
          </p:cNvSpPr>
          <p:nvPr>
            <p:ph type="title"/>
          </p:nvPr>
        </p:nvSpPr>
        <p:spPr/>
        <p:txBody>
          <a:bodyPr/>
          <a:lstStyle/>
          <a:p>
            <a:r>
              <a:rPr lang="en-US" dirty="0"/>
              <a:t>Traumatic Stress Response</a:t>
            </a:r>
          </a:p>
        </p:txBody>
      </p:sp>
      <p:sp>
        <p:nvSpPr>
          <p:cNvPr id="5" name="Text Placeholder 4"/>
          <p:cNvSpPr>
            <a:spLocks noGrp="1"/>
          </p:cNvSpPr>
          <p:nvPr>
            <p:ph type="body" sz="half" idx="4294967295"/>
          </p:nvPr>
        </p:nvSpPr>
        <p:spPr>
          <a:xfrm>
            <a:off x="304800" y="838200"/>
            <a:ext cx="4343400" cy="5287963"/>
          </a:xfrm>
        </p:spPr>
        <p:txBody>
          <a:bodyPr>
            <a:normAutofit/>
          </a:bodyPr>
          <a:lstStyle/>
          <a:p>
            <a:pPr algn="ctr"/>
            <a:endParaRPr lang="en-US" sz="2800" dirty="0"/>
          </a:p>
          <a:p>
            <a:r>
              <a:rPr lang="en-US" b="1" dirty="0"/>
              <a:t>A traumatic stress response occurs when our ability to respond to the threat is overwhelmed</a:t>
            </a:r>
          </a:p>
          <a:p>
            <a:r>
              <a:rPr lang="en-US" b="1" dirty="0"/>
              <a:t>At Willow Grove our staff are committed in offering a trauma informed approach to support children to deal with issues that have arisen from previous trauma and adopt coping strategies.</a:t>
            </a:r>
          </a:p>
          <a:p>
            <a:endParaRPr lang="en-US" dirty="0"/>
          </a:p>
        </p:txBody>
      </p:sp>
      <p:pic>
        <p:nvPicPr>
          <p:cNvPr id="2" name="Picture 2" descr="Logo for Willow Grove Primary School">
            <a:extLst>
              <a:ext uri="{FF2B5EF4-FFF2-40B4-BE49-F238E27FC236}">
                <a16:creationId xmlns:a16="http://schemas.microsoft.com/office/drawing/2014/main" id="{A78D4FB1-EAF4-0F3E-983C-2D927E9A0E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05800" y="-7374"/>
            <a:ext cx="979488"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 group of kids jumping in the rain&#10;&#10;AI-generated content may be incorrect.">
            <a:extLst>
              <a:ext uri="{FF2B5EF4-FFF2-40B4-BE49-F238E27FC236}">
                <a16:creationId xmlns:a16="http://schemas.microsoft.com/office/drawing/2014/main" id="{0B310DB3-6072-7AC6-2D88-DAFBE5FB0E91}"/>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511312" y="2356366"/>
            <a:ext cx="2883932" cy="2883932"/>
          </a:xfrm>
          <a:prstGeom prst="rect">
            <a:avLst/>
          </a:prstGeom>
        </p:spPr>
      </p:pic>
    </p:spTree>
    <p:extLst>
      <p:ext uri="{BB962C8B-B14F-4D97-AF65-F5344CB8AC3E}">
        <p14:creationId xmlns:p14="http://schemas.microsoft.com/office/powerpoint/2010/main" val="2318119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2" end="2"/>
                                            </p:txEl>
                                          </p:spTgt>
                                        </p:tgtEl>
                                        <p:attrNameLst>
                                          <p:attrName>style.visibility</p:attrName>
                                        </p:attrNameLst>
                                      </p:cBhvr>
                                      <p:to>
                                        <p:strVal val="visible"/>
                                      </p:to>
                                    </p:set>
                                    <p:animEffect transition="in" filter="fade">
                                      <p:cBhvr>
                                        <p:cTn id="10" dur="500"/>
                                        <p:tgtEl>
                                          <p:spTgt spid="5">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12A8F23B-D2B5-4DFE-BF5F-E4083A4BDB1E}" type="slidenum">
              <a:rPr lang="en-US" smtClean="0"/>
              <a:t>7</a:t>
            </a:fld>
            <a:endParaRPr lang="en-US"/>
          </a:p>
        </p:txBody>
      </p:sp>
      <p:sp>
        <p:nvSpPr>
          <p:cNvPr id="2" name="Title 1"/>
          <p:cNvSpPr>
            <a:spLocks noGrp="1"/>
          </p:cNvSpPr>
          <p:nvPr>
            <p:ph type="title"/>
          </p:nvPr>
        </p:nvSpPr>
        <p:spPr>
          <a:xfrm>
            <a:off x="457200" y="304800"/>
            <a:ext cx="7055380" cy="1400530"/>
          </a:xfrm>
        </p:spPr>
        <p:txBody>
          <a:bodyPr/>
          <a:lstStyle/>
          <a:p>
            <a:r>
              <a:rPr lang="en-US" sz="3600" b="1" dirty="0"/>
              <a:t>Trauma &amp; Toxic Stress</a:t>
            </a:r>
            <a:br>
              <a:rPr lang="en-US" sz="3600" b="1" dirty="0"/>
            </a:br>
            <a:r>
              <a:rPr lang="en-US" sz="2000" b="1" dirty="0"/>
              <a:t>Below are some of the underlying causes of trauma. Children may face one or more of these in their lifetime.  </a:t>
            </a:r>
            <a:endParaRPr lang="en-US" sz="3600" b="1" dirty="0"/>
          </a:p>
        </p:txBody>
      </p:sp>
      <p:graphicFrame>
        <p:nvGraphicFramePr>
          <p:cNvPr id="4" name="Content Placeholder 3" descr="Complex Trauma:&#10;Physical or sexual abuse &#10;Severe neglect&#10;Abandonment&#10;Emotional/psychological abuse&#10;Domestic violence&#10;Toxic Stress:&#10;Poverty&#10;Racism&#10;Discrimination&#10;Disparities&#10;Community Violence&#10;Trauma:&#10;Accidents&#10;Natural/Manmade Disaster&#10;Serious illness&#10;&#10;" title="Complex Trauma &amp; Toxic Stress"/>
          <p:cNvGraphicFramePr>
            <a:graphicFrameLocks noGrp="1"/>
          </p:cNvGraphicFramePr>
          <p:nvPr>
            <p:ph sz="quarter" idx="1"/>
            <p:extLst>
              <p:ext uri="{D42A27DB-BD31-4B8C-83A1-F6EECF244321}">
                <p14:modId xmlns:p14="http://schemas.microsoft.com/office/powerpoint/2010/main" val="794132322"/>
              </p:ext>
            </p:extLst>
          </p:nvPr>
        </p:nvGraphicFramePr>
        <p:xfrm>
          <a:off x="381000" y="2057400"/>
          <a:ext cx="87630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2" descr="Logo for Willow Grove Primary School">
            <a:extLst>
              <a:ext uri="{FF2B5EF4-FFF2-40B4-BE49-F238E27FC236}">
                <a16:creationId xmlns:a16="http://schemas.microsoft.com/office/drawing/2014/main" id="{B9624AA3-B6BF-729E-87A0-6855901BC76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305800" y="-7374"/>
            <a:ext cx="979488"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7323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A8F23B-D2B5-4DFE-BF5F-E4083A4BDB1E}" type="slidenum">
              <a:rPr lang="en-US" smtClean="0"/>
              <a:t>8</a:t>
            </a:fld>
            <a:endParaRPr lang="en-US"/>
          </a:p>
        </p:txBody>
      </p:sp>
      <p:sp>
        <p:nvSpPr>
          <p:cNvPr id="2" name="Title 1"/>
          <p:cNvSpPr>
            <a:spLocks noGrp="1"/>
          </p:cNvSpPr>
          <p:nvPr>
            <p:ph type="title"/>
          </p:nvPr>
        </p:nvSpPr>
        <p:spPr>
          <a:xfrm>
            <a:off x="464582" y="124298"/>
            <a:ext cx="7055380" cy="1400530"/>
          </a:xfrm>
        </p:spPr>
        <p:txBody>
          <a:bodyPr/>
          <a:lstStyle/>
          <a:p>
            <a:r>
              <a:rPr lang="en-US" b="1" dirty="0"/>
              <a:t>Impact on world view</a:t>
            </a:r>
            <a:br>
              <a:rPr lang="en-US" b="1" dirty="0"/>
            </a:br>
            <a:r>
              <a:rPr lang="en-US" sz="2000" b="1" dirty="0"/>
              <a:t>Beliefs children often have following trauma:</a:t>
            </a:r>
            <a:br>
              <a:rPr lang="en-US" b="1" dirty="0"/>
            </a:br>
            <a:endParaRPr lang="en-US" b="1" dirty="0"/>
          </a:p>
        </p:txBody>
      </p:sp>
      <p:sp>
        <p:nvSpPr>
          <p:cNvPr id="3" name="Content Placeholder 2"/>
          <p:cNvSpPr>
            <a:spLocks noGrp="1"/>
          </p:cNvSpPr>
          <p:nvPr>
            <p:ph idx="1"/>
          </p:nvPr>
        </p:nvSpPr>
        <p:spPr>
          <a:xfrm>
            <a:off x="808308" y="1524828"/>
            <a:ext cx="6711654" cy="4195481"/>
          </a:xfrm>
        </p:spPr>
        <p:txBody>
          <a:bodyPr/>
          <a:lstStyle/>
          <a:p>
            <a:r>
              <a:rPr lang="en-US" sz="2400" dirty="0"/>
              <a:t>I am not safe</a:t>
            </a:r>
          </a:p>
          <a:p>
            <a:r>
              <a:rPr lang="en-US" sz="2400" dirty="0"/>
              <a:t>I cannot trust others</a:t>
            </a:r>
          </a:p>
          <a:p>
            <a:r>
              <a:rPr lang="en-US" sz="2400" dirty="0"/>
              <a:t>I cannot trust myself</a:t>
            </a:r>
          </a:p>
          <a:p>
            <a:r>
              <a:rPr lang="en-US" sz="2400" dirty="0"/>
              <a:t>I cannot depend upon others</a:t>
            </a:r>
          </a:p>
          <a:p>
            <a:r>
              <a:rPr lang="en-US" sz="2400" dirty="0"/>
              <a:t>I am not worthy of care</a:t>
            </a:r>
          </a:p>
          <a:p>
            <a:r>
              <a:rPr lang="en-US" sz="2400" dirty="0"/>
              <a:t>I deserve the bad things that happen to me</a:t>
            </a:r>
          </a:p>
          <a:p>
            <a:r>
              <a:rPr lang="en-US" sz="2400" dirty="0"/>
              <a:t>It’s my fault</a:t>
            </a:r>
          </a:p>
          <a:p>
            <a:endParaRPr lang="en-US" dirty="0"/>
          </a:p>
        </p:txBody>
      </p:sp>
      <p:pic>
        <p:nvPicPr>
          <p:cNvPr id="2050" name="Picture 2" descr="eye - magnifying glass - earth" title="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02239" y="4876800"/>
            <a:ext cx="4267200" cy="118668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Logo for Willow Grove Primary School">
            <a:extLst>
              <a:ext uri="{FF2B5EF4-FFF2-40B4-BE49-F238E27FC236}">
                <a16:creationId xmlns:a16="http://schemas.microsoft.com/office/drawing/2014/main" id="{0DA1811D-2D3F-655B-0908-2148874D4E1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05800" y="-7374"/>
            <a:ext cx="979488"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7750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050"/>
                                        </p:tgtEl>
                                        <p:attrNameLst>
                                          <p:attrName>style.visibility</p:attrName>
                                        </p:attrNameLst>
                                      </p:cBhvr>
                                      <p:to>
                                        <p:strVal val="visible"/>
                                      </p:to>
                                    </p:set>
                                    <p:animEffect transition="in" filter="fade">
                                      <p:cBhvr>
                                        <p:cTn id="30"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29703" name="Picture 29702">
            <a:extLst>
              <a:ext uri="{FF2B5EF4-FFF2-40B4-BE49-F238E27FC236}">
                <a16:creationId xmlns:a16="http://schemas.microsoft.com/office/drawing/2014/main" id="{9EB56FE1-6944-43D7-8440-1190DAED6EB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3027759" cy="4188315"/>
          </a:xfrm>
          <a:prstGeom prst="rect">
            <a:avLst/>
          </a:prstGeom>
        </p:spPr>
      </p:pic>
      <p:pic>
        <p:nvPicPr>
          <p:cNvPr id="29705" name="Picture 29704">
            <a:extLst>
              <a:ext uri="{FF2B5EF4-FFF2-40B4-BE49-F238E27FC236}">
                <a16:creationId xmlns:a16="http://schemas.microsoft.com/office/drawing/2014/main" id="{6B89412C-5C0E-4547-8705-988BE3ED22C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141809" cy="2365453"/>
          </a:xfrm>
          <a:prstGeom prst="rect">
            <a:avLst/>
          </a:prstGeom>
        </p:spPr>
      </p:pic>
      <p:sp>
        <p:nvSpPr>
          <p:cNvPr id="29707" name="Oval 29706">
            <a:extLst>
              <a:ext uri="{FF2B5EF4-FFF2-40B4-BE49-F238E27FC236}">
                <a16:creationId xmlns:a16="http://schemas.microsoft.com/office/drawing/2014/main" id="{BDBE258A-7E75-4D51-B4CB-C95FB702E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6759" y="1676400"/>
            <a:ext cx="211455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29709" name="Picture 29708">
            <a:extLst>
              <a:ext uri="{FF2B5EF4-FFF2-40B4-BE49-F238E27FC236}">
                <a16:creationId xmlns:a16="http://schemas.microsoft.com/office/drawing/2014/main" id="{8EEFF789-5B8D-402B-A041-F15E9276D01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5999559" y="0"/>
            <a:ext cx="1202540" cy="1141407"/>
          </a:xfrm>
          <a:prstGeom prst="rect">
            <a:avLst/>
          </a:prstGeom>
        </p:spPr>
      </p:pic>
      <p:pic>
        <p:nvPicPr>
          <p:cNvPr id="29711" name="Picture 29710">
            <a:extLst>
              <a:ext uri="{FF2B5EF4-FFF2-40B4-BE49-F238E27FC236}">
                <a16:creationId xmlns:a16="http://schemas.microsoft.com/office/drawing/2014/main" id="{BFD1ECE8-0DC1-4BED-8616-8EC623A917F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6456759" y="6096000"/>
            <a:ext cx="745300" cy="762000"/>
          </a:xfrm>
          <a:prstGeom prst="rect">
            <a:avLst/>
          </a:prstGeom>
        </p:spPr>
      </p:pic>
      <p:sp>
        <p:nvSpPr>
          <p:cNvPr id="29713" name="Rectangle 29712">
            <a:extLst>
              <a:ext uri="{FF2B5EF4-FFF2-40B4-BE49-F238E27FC236}">
                <a16:creationId xmlns:a16="http://schemas.microsoft.com/office/drawing/2014/main" id="{4630FC49-2A84-4315-BFDF-2CEF7B0BD5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218" name="Rectangle 4"/>
          <p:cNvSpPr>
            <a:spLocks noGrp="1" noChangeArrowheads="1"/>
          </p:cNvSpPr>
          <p:nvPr>
            <p:ph type="title"/>
          </p:nvPr>
        </p:nvSpPr>
        <p:spPr>
          <a:xfrm>
            <a:off x="47333" y="14747"/>
            <a:ext cx="3124185" cy="1400530"/>
          </a:xfrm>
        </p:spPr>
        <p:txBody>
          <a:bodyPr vert="horz" lIns="91440" tIns="45720" rIns="91440" bIns="45720" rtlCol="0" anchor="t">
            <a:normAutofit/>
          </a:bodyPr>
          <a:lstStyle/>
          <a:p>
            <a:pPr fontAlgn="auto">
              <a:lnSpc>
                <a:spcPct val="90000"/>
              </a:lnSpc>
              <a:spcAft>
                <a:spcPts val="0"/>
              </a:spcAft>
              <a:defRPr/>
            </a:pPr>
            <a:r>
              <a:rPr lang="en-US" sz="2300" dirty="0"/>
              <a:t>Adverse Childhood Experiences (ACES)</a:t>
            </a:r>
            <a:br>
              <a:rPr lang="en-US" sz="2300" dirty="0"/>
            </a:br>
            <a:r>
              <a:rPr lang="en-US" sz="2300" dirty="0"/>
              <a:t>          </a:t>
            </a:r>
          </a:p>
        </p:txBody>
      </p:sp>
      <p:sp>
        <p:nvSpPr>
          <p:cNvPr id="29715" name="Freeform 23">
            <a:extLst>
              <a:ext uri="{FF2B5EF4-FFF2-40B4-BE49-F238E27FC236}">
                <a16:creationId xmlns:a16="http://schemas.microsoft.com/office/drawing/2014/main" id="{172A5208-F06F-4E40-A2A4-536C477FD0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5515" y="-1"/>
            <a:ext cx="419604"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29717" name="Freeform 5">
            <a:extLst>
              <a:ext uri="{FF2B5EF4-FFF2-40B4-BE49-F238E27FC236}">
                <a16:creationId xmlns:a16="http://schemas.microsoft.com/office/drawing/2014/main" id="{6778F665-E696-4E2E-8233-E17BE8970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980683" y="2924731"/>
            <a:ext cx="6858000" cy="1008536"/>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sp>
        <p:nvSpPr>
          <p:cNvPr id="29719" name="Rectangle 29718">
            <a:extLst>
              <a:ext uri="{FF2B5EF4-FFF2-40B4-BE49-F238E27FC236}">
                <a16:creationId xmlns:a16="http://schemas.microsoft.com/office/drawing/2014/main" id="{227D4A37-3DA5-4A83-8BCA-E40A93967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0808" y="0"/>
            <a:ext cx="457350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698" name="Picture 3" descr="ACEPyramid"/>
          <p:cNvPicPr>
            <a:picLocks noGrp="1" noChangeAspect="1" noChangeArrowheads="1"/>
          </p:cNvPicPr>
          <p:nvPr>
            <p:ph idx="4294967295"/>
          </p:nvPr>
        </p:nvPicPr>
        <p:blipFill>
          <a:blip r:embed="rId7"/>
          <a:stretch>
            <a:fillRect/>
          </a:stretch>
        </p:blipFill>
        <p:spPr>
          <a:xfrm>
            <a:off x="4631360" y="647698"/>
            <a:ext cx="3965996" cy="3911899"/>
          </a:xfrm>
          <a:prstGeom prst="rect">
            <a:avLst/>
          </a:prstGeom>
          <a:effectLst/>
        </p:spPr>
      </p:pic>
      <p:sp>
        <p:nvSpPr>
          <p:cNvPr id="29721" name="Rectangle 29720">
            <a:extLst>
              <a:ext uri="{FF2B5EF4-FFF2-40B4-BE49-F238E27FC236}">
                <a16:creationId xmlns:a16="http://schemas.microsoft.com/office/drawing/2014/main" id="{1B111820-A087-4A1C-93B0-CBE6D20EB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31836"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Slide Number Placeholder 3"/>
          <p:cNvSpPr>
            <a:spLocks noGrp="1"/>
          </p:cNvSpPr>
          <p:nvPr>
            <p:ph type="sldNum" sz="quarter" idx="12"/>
          </p:nvPr>
        </p:nvSpPr>
        <p:spPr>
          <a:xfrm>
            <a:off x="7764405" y="295729"/>
            <a:ext cx="628649" cy="767687"/>
          </a:xfrm>
        </p:spPr>
        <p:txBody>
          <a:bodyPr vert="horz" lIns="91440" tIns="45720" rIns="91440" bIns="45720" rtlCol="0" anchor="b">
            <a:normAutofit/>
          </a:bodyPr>
          <a:lstStyle/>
          <a:p>
            <a:pPr>
              <a:spcAft>
                <a:spcPts val="600"/>
              </a:spcAft>
            </a:pPr>
            <a:fld id="{12A8F23B-D2B5-4DFE-BF5F-E4083A4BDB1E}" type="slidenum">
              <a:rPr lang="en-US" sz="2800" smtClean="0"/>
              <a:pPr>
                <a:spcAft>
                  <a:spcPts val="600"/>
                </a:spcAft>
              </a:pPr>
              <a:t>9</a:t>
            </a:fld>
            <a:endParaRPr lang="en-US" sz="2800"/>
          </a:p>
        </p:txBody>
      </p:sp>
      <p:sp>
        <p:nvSpPr>
          <p:cNvPr id="2" name="TextBox 1"/>
          <p:cNvSpPr txBox="1"/>
          <p:nvPr/>
        </p:nvSpPr>
        <p:spPr>
          <a:xfrm>
            <a:off x="78895" y="1063416"/>
            <a:ext cx="4086224" cy="5794583"/>
          </a:xfrm>
          <a:prstGeom prst="rect">
            <a:avLst/>
          </a:prstGeom>
        </p:spPr>
        <p:txBody>
          <a:bodyPr vert="horz" lIns="91440" tIns="45720" rIns="91440" bIns="45720" rtlCol="0">
            <a:noAutofit/>
          </a:bodyPr>
          <a:lstStyle/>
          <a:p>
            <a:pPr defTabSz="457200">
              <a:lnSpc>
                <a:spcPct val="90000"/>
              </a:lnSpc>
              <a:spcBef>
                <a:spcPts val="1000"/>
              </a:spcBef>
              <a:buClr>
                <a:schemeClr val="accent1"/>
              </a:buClr>
              <a:buSzPct val="80000"/>
              <a:defRPr/>
            </a:pPr>
            <a:r>
              <a:rPr lang="en-US" sz="1600" dirty="0">
                <a:latin typeface="+mj-lt"/>
                <a:ea typeface="+mj-ea"/>
                <a:cs typeface="+mj-cs"/>
              </a:rPr>
              <a:t>What is an ACE? We have faced different challenges during childhood. The more adverse challenges we face, the greater the risk of us facing challenges in our adult lives.</a:t>
            </a:r>
          </a:p>
          <a:p>
            <a:pPr defTabSz="457200">
              <a:lnSpc>
                <a:spcPct val="90000"/>
              </a:lnSpc>
              <a:spcBef>
                <a:spcPts val="1000"/>
              </a:spcBef>
              <a:buClr>
                <a:schemeClr val="accent1"/>
              </a:buClr>
              <a:buSzPct val="80000"/>
              <a:defRPr/>
            </a:pPr>
            <a:endParaRPr lang="en-US" sz="1600" dirty="0">
              <a:latin typeface="+mj-lt"/>
              <a:ea typeface="+mj-ea"/>
              <a:cs typeface="+mj-cs"/>
            </a:endParaRPr>
          </a:p>
          <a:p>
            <a:pPr defTabSz="457200">
              <a:lnSpc>
                <a:spcPct val="90000"/>
              </a:lnSpc>
              <a:spcBef>
                <a:spcPts val="1000"/>
              </a:spcBef>
              <a:buClr>
                <a:schemeClr val="accent1"/>
              </a:buClr>
              <a:buSzPct val="80000"/>
              <a:defRPr/>
            </a:pPr>
            <a:r>
              <a:rPr lang="en-US" sz="1600" dirty="0">
                <a:latin typeface="+mj-lt"/>
                <a:ea typeface="+mj-ea"/>
                <a:cs typeface="+mj-cs"/>
              </a:rPr>
              <a:t>Examples of ACES</a:t>
            </a:r>
          </a:p>
          <a:p>
            <a:pPr marL="285750" indent="-285750" defTabSz="457200">
              <a:lnSpc>
                <a:spcPct val="90000"/>
              </a:lnSpc>
              <a:spcBef>
                <a:spcPts val="1000"/>
              </a:spcBef>
              <a:buClr>
                <a:schemeClr val="accent1"/>
              </a:buClr>
              <a:buSzPct val="80000"/>
              <a:buFont typeface="Wingdings 3" charset="2"/>
              <a:buChar char=""/>
              <a:defRPr/>
            </a:pPr>
            <a:r>
              <a:rPr lang="en-US" sz="1600" dirty="0">
                <a:latin typeface="+mj-lt"/>
                <a:ea typeface="+mj-ea"/>
                <a:cs typeface="+mj-cs"/>
              </a:rPr>
              <a:t>Recurrent physical abuse</a:t>
            </a:r>
          </a:p>
          <a:p>
            <a:pPr marL="285750" indent="-285750" defTabSz="457200">
              <a:lnSpc>
                <a:spcPct val="90000"/>
              </a:lnSpc>
              <a:spcBef>
                <a:spcPts val="1000"/>
              </a:spcBef>
              <a:buClr>
                <a:schemeClr val="accent1"/>
              </a:buClr>
              <a:buSzPct val="80000"/>
              <a:buFont typeface="Wingdings 3" charset="2"/>
              <a:buChar char=""/>
              <a:defRPr/>
            </a:pPr>
            <a:r>
              <a:rPr lang="en-US" sz="1600" dirty="0">
                <a:latin typeface="+mj-lt"/>
                <a:ea typeface="+mj-ea"/>
                <a:cs typeface="+mj-cs"/>
              </a:rPr>
              <a:t>Emotional abuse</a:t>
            </a:r>
          </a:p>
          <a:p>
            <a:pPr marL="285750" indent="-285750" defTabSz="457200">
              <a:lnSpc>
                <a:spcPct val="90000"/>
              </a:lnSpc>
              <a:spcBef>
                <a:spcPts val="1000"/>
              </a:spcBef>
              <a:buClr>
                <a:schemeClr val="accent1"/>
              </a:buClr>
              <a:buSzPct val="80000"/>
              <a:buFont typeface="Wingdings 3" charset="2"/>
              <a:buChar char=""/>
              <a:defRPr/>
            </a:pPr>
            <a:r>
              <a:rPr lang="en-US" sz="1600" dirty="0">
                <a:latin typeface="+mj-lt"/>
                <a:ea typeface="+mj-ea"/>
                <a:cs typeface="+mj-cs"/>
              </a:rPr>
              <a:t>Sexual abuse</a:t>
            </a:r>
          </a:p>
          <a:p>
            <a:pPr marL="285750" indent="-285750" defTabSz="457200">
              <a:lnSpc>
                <a:spcPct val="90000"/>
              </a:lnSpc>
              <a:spcBef>
                <a:spcPts val="1000"/>
              </a:spcBef>
              <a:buClr>
                <a:schemeClr val="accent1"/>
              </a:buClr>
              <a:buSzPct val="80000"/>
              <a:buFont typeface="Wingdings 3" charset="2"/>
              <a:buChar char=""/>
              <a:defRPr/>
            </a:pPr>
            <a:r>
              <a:rPr lang="en-US" sz="1600" dirty="0">
                <a:latin typeface="+mj-lt"/>
                <a:ea typeface="+mj-ea"/>
                <a:cs typeface="+mj-cs"/>
              </a:rPr>
              <a:t>Alcohol/drug abuser in household</a:t>
            </a:r>
          </a:p>
          <a:p>
            <a:pPr marL="285750" indent="-285750" defTabSz="457200">
              <a:lnSpc>
                <a:spcPct val="90000"/>
              </a:lnSpc>
              <a:spcBef>
                <a:spcPts val="1000"/>
              </a:spcBef>
              <a:buClr>
                <a:schemeClr val="accent1"/>
              </a:buClr>
              <a:buSzPct val="80000"/>
              <a:buFont typeface="Wingdings 3" charset="2"/>
              <a:buChar char=""/>
              <a:defRPr/>
            </a:pPr>
            <a:r>
              <a:rPr lang="en-US" sz="1600" dirty="0">
                <a:latin typeface="+mj-lt"/>
                <a:ea typeface="+mj-ea"/>
                <a:cs typeface="+mj-cs"/>
              </a:rPr>
              <a:t>Incarcerated house-hold member</a:t>
            </a:r>
          </a:p>
          <a:p>
            <a:pPr marL="285750" indent="-285750" defTabSz="457200">
              <a:lnSpc>
                <a:spcPct val="90000"/>
              </a:lnSpc>
              <a:spcBef>
                <a:spcPts val="1000"/>
              </a:spcBef>
              <a:buClr>
                <a:schemeClr val="accent1"/>
              </a:buClr>
              <a:buSzPct val="80000"/>
              <a:buFont typeface="Wingdings 3" charset="2"/>
              <a:buChar char=""/>
              <a:defRPr/>
            </a:pPr>
            <a:r>
              <a:rPr lang="en-US" sz="1600" dirty="0">
                <a:latin typeface="+mj-lt"/>
                <a:ea typeface="+mj-ea"/>
                <a:cs typeface="+mj-cs"/>
              </a:rPr>
              <a:t>Household member with chronic mental illness</a:t>
            </a:r>
          </a:p>
          <a:p>
            <a:pPr marL="285750" indent="-285750" defTabSz="457200">
              <a:lnSpc>
                <a:spcPct val="90000"/>
              </a:lnSpc>
              <a:spcBef>
                <a:spcPts val="1000"/>
              </a:spcBef>
              <a:buClr>
                <a:schemeClr val="accent1"/>
              </a:buClr>
              <a:buSzPct val="80000"/>
              <a:buFont typeface="Wingdings 3" charset="2"/>
              <a:buChar char=""/>
              <a:defRPr/>
            </a:pPr>
            <a:r>
              <a:rPr lang="en-US" sz="1600" dirty="0">
                <a:latin typeface="+mj-lt"/>
                <a:ea typeface="+mj-ea"/>
                <a:cs typeface="+mj-cs"/>
              </a:rPr>
              <a:t>Violence between adults in the home</a:t>
            </a:r>
          </a:p>
          <a:p>
            <a:pPr marL="285750" indent="-285750" defTabSz="457200">
              <a:lnSpc>
                <a:spcPct val="90000"/>
              </a:lnSpc>
              <a:spcBef>
                <a:spcPts val="1000"/>
              </a:spcBef>
              <a:buClr>
                <a:schemeClr val="accent1"/>
              </a:buClr>
              <a:buSzPct val="80000"/>
              <a:buFont typeface="Wingdings 3" charset="2"/>
              <a:buChar char=""/>
              <a:defRPr/>
            </a:pPr>
            <a:r>
              <a:rPr lang="en-US" sz="1600" dirty="0">
                <a:latin typeface="+mj-lt"/>
                <a:ea typeface="+mj-ea"/>
                <a:cs typeface="+mj-cs"/>
              </a:rPr>
              <a:t>Parental separation or divorce</a:t>
            </a:r>
          </a:p>
        </p:txBody>
      </p:sp>
      <p:pic>
        <p:nvPicPr>
          <p:cNvPr id="6" name="Picture 2" descr="Logo for Willow Grove Primary School">
            <a:extLst>
              <a:ext uri="{FF2B5EF4-FFF2-40B4-BE49-F238E27FC236}">
                <a16:creationId xmlns:a16="http://schemas.microsoft.com/office/drawing/2014/main" id="{2983065D-76FB-F055-4006-C618BC5FB64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tretch>
            <a:fillRect/>
          </a:stretch>
        </p:blipFill>
        <p:spPr bwMode="auto">
          <a:xfrm>
            <a:off x="8287706" y="98834"/>
            <a:ext cx="1008538" cy="1008538"/>
          </a:xfrm>
          <a:prstGeom prst="rect">
            <a:avLst/>
          </a:prstGeom>
          <a:noFill/>
          <a:effectLst/>
          <a:extLst>
            <a:ext uri="{909E8E84-426E-40DD-AFC4-6F175D3DCCD1}">
              <a14:hiddenFill xmlns:a14="http://schemas.microsoft.com/office/drawing/2010/main">
                <a:solidFill>
                  <a:srgbClr val="FFFFFF"/>
                </a:solidFill>
              </a14:hiddenFill>
            </a:ext>
          </a:extLst>
        </p:spPr>
      </p:pic>
      <p:grpSp>
        <p:nvGrpSpPr>
          <p:cNvPr id="7" name="Group 6" descr="Services, &#10;support &amp; resilience &#10;can change this life course&#10;"/>
          <p:cNvGrpSpPr/>
          <p:nvPr/>
        </p:nvGrpSpPr>
        <p:grpSpPr>
          <a:xfrm>
            <a:off x="5404637" y="4806422"/>
            <a:ext cx="3594843" cy="1879853"/>
            <a:chOff x="-1427959" y="1581023"/>
            <a:chExt cx="4517234" cy="2362200"/>
          </a:xfrm>
        </p:grpSpPr>
        <p:pic>
          <p:nvPicPr>
            <p:cNvPr id="5" name="Picture 2" descr="services, support &amp; resilience can change this lifecours" title="sun peeking over clouds"/>
            <p:cNvPicPr>
              <a:picLocks noChangeAspect="1" noChangeArrowheads="1"/>
            </p:cNvPicPr>
            <p:nvPr/>
          </p:nvPicPr>
          <p:blipFill>
            <a:blip r:embed="rId9"/>
            <a:srcRect/>
            <a:stretch>
              <a:fillRect/>
            </a:stretch>
          </p:blipFill>
          <p:spPr bwMode="auto">
            <a:xfrm>
              <a:off x="-1427959" y="1581023"/>
              <a:ext cx="2362200" cy="2362200"/>
            </a:xfrm>
            <a:prstGeom prst="rect">
              <a:avLst/>
            </a:prstGeom>
            <a:noFill/>
            <a:ln w="9525">
              <a:noFill/>
              <a:miter lim="800000"/>
              <a:headEnd/>
              <a:tailEnd/>
            </a:ln>
          </p:spPr>
        </p:pic>
        <p:sp>
          <p:nvSpPr>
            <p:cNvPr id="3" name="Rectangle 2"/>
            <p:cNvSpPr>
              <a:spLocks noChangeArrowheads="1"/>
            </p:cNvSpPr>
            <p:nvPr/>
          </p:nvSpPr>
          <p:spPr bwMode="auto">
            <a:xfrm>
              <a:off x="612775" y="2023936"/>
              <a:ext cx="2476500" cy="738188"/>
            </a:xfrm>
            <a:prstGeom prst="rect">
              <a:avLst/>
            </a:prstGeom>
            <a:noFill/>
            <a:ln w="9525">
              <a:noFill/>
              <a:miter lim="800000"/>
              <a:headEnd/>
              <a:tailEnd/>
            </a:ln>
          </p:spPr>
          <p:txBody>
            <a:bodyPr>
              <a:spAutoFit/>
            </a:bodyPr>
            <a:lstStyle/>
            <a:p>
              <a:pPr algn="ctr" defTabSz="722376" eaLnBrk="0" hangingPunct="0">
                <a:spcAft>
                  <a:spcPts val="600"/>
                </a:spcAft>
              </a:pPr>
              <a:r>
                <a:rPr lang="en-US" sz="1106" kern="1200" dirty="0">
                  <a:solidFill>
                    <a:schemeClr val="bg1"/>
                  </a:solidFill>
                  <a:latin typeface="Calibri" pitchFamily="34" charset="0"/>
                  <a:ea typeface="+mn-ea"/>
                  <a:cs typeface="+mn-cs"/>
                </a:rPr>
                <a:t>Services, </a:t>
              </a:r>
            </a:p>
            <a:p>
              <a:pPr algn="ctr" defTabSz="722376" eaLnBrk="0" hangingPunct="0">
                <a:spcAft>
                  <a:spcPts val="600"/>
                </a:spcAft>
              </a:pPr>
              <a:r>
                <a:rPr lang="en-US" sz="1106" kern="1200" dirty="0">
                  <a:solidFill>
                    <a:schemeClr val="bg1"/>
                  </a:solidFill>
                  <a:latin typeface="Calibri" pitchFamily="34" charset="0"/>
                  <a:ea typeface="+mn-ea"/>
                  <a:cs typeface="+mn-cs"/>
                </a:rPr>
                <a:t>support &amp; resilience </a:t>
              </a:r>
            </a:p>
            <a:p>
              <a:pPr algn="ctr" defTabSz="722376" eaLnBrk="0" hangingPunct="0">
                <a:spcAft>
                  <a:spcPts val="600"/>
                </a:spcAft>
              </a:pPr>
              <a:r>
                <a:rPr lang="en-US" sz="1106" kern="1200" dirty="0">
                  <a:solidFill>
                    <a:schemeClr val="bg1"/>
                  </a:solidFill>
                  <a:latin typeface="Calibri" pitchFamily="34" charset="0"/>
                  <a:ea typeface="+mn-ea"/>
                  <a:cs typeface="+mn-cs"/>
                </a:rPr>
                <a:t>can change this life course</a:t>
              </a:r>
              <a:endParaRPr lang="en-US" sz="1400" dirty="0">
                <a:solidFill>
                  <a:schemeClr val="bg1"/>
                </a:solidFill>
                <a:latin typeface="Calibri" pitchFamily="34" charset="0"/>
              </a:endParaRPr>
            </a:p>
          </p:txBody>
        </p:sp>
      </p:grpSp>
    </p:spTree>
    <p:extLst>
      <p:ext uri="{BB962C8B-B14F-4D97-AF65-F5344CB8AC3E}">
        <p14:creationId xmlns:p14="http://schemas.microsoft.com/office/powerpoint/2010/main" val="3012564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 calcmode="lin" valueType="num">
                                      <p:cBhvr additive="base">
                                        <p:cTn id="1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anim calcmode="lin" valueType="num">
                                      <p:cBhvr additive="base">
                                        <p:cTn id="2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 calcmode="lin" valueType="num">
                                      <p:cBhvr additive="base">
                                        <p:cTn id="2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anim calcmode="lin" valueType="num">
                                      <p:cBhvr additive="base">
                                        <p:cTn id="31"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7" end="7"/>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anim calcmode="lin" valueType="num">
                                      <p:cBhvr additive="base">
                                        <p:cTn id="35"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8" end="8"/>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
                                            <p:txEl>
                                              <p:pRg st="9" end="9"/>
                                            </p:txEl>
                                          </p:spTgt>
                                        </p:tgtEl>
                                        <p:attrNameLst>
                                          <p:attrName>style.visibility</p:attrName>
                                        </p:attrNameLst>
                                      </p:cBhvr>
                                      <p:to>
                                        <p:strVal val="visible"/>
                                      </p:to>
                                    </p:set>
                                    <p:anim calcmode="lin" valueType="num">
                                      <p:cBhvr additive="base">
                                        <p:cTn id="39"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txEl>
                                              <p:pRg st="9" end="9"/>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
                                            <p:txEl>
                                              <p:pRg st="10" end="10"/>
                                            </p:txEl>
                                          </p:spTgt>
                                        </p:tgtEl>
                                        <p:attrNameLst>
                                          <p:attrName>style.visibility</p:attrName>
                                        </p:attrNameLst>
                                      </p:cBhvr>
                                      <p:to>
                                        <p:strVal val="visible"/>
                                      </p:to>
                                    </p:set>
                                    <p:anim calcmode="lin" valueType="num">
                                      <p:cBhvr additive="base">
                                        <p:cTn id="43"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9698"/>
                                        </p:tgtEl>
                                        <p:attrNameLst>
                                          <p:attrName>style.visibility</p:attrName>
                                        </p:attrNameLst>
                                      </p:cBhvr>
                                      <p:to>
                                        <p:strVal val="visible"/>
                                      </p:to>
                                    </p:set>
                                    <p:anim calcmode="lin" valueType="num">
                                      <p:cBhvr additive="base">
                                        <p:cTn id="49" dur="500" fill="hold"/>
                                        <p:tgtEl>
                                          <p:spTgt spid="29698"/>
                                        </p:tgtEl>
                                        <p:attrNameLst>
                                          <p:attrName>ppt_x</p:attrName>
                                        </p:attrNameLst>
                                      </p:cBhvr>
                                      <p:tavLst>
                                        <p:tav tm="0">
                                          <p:val>
                                            <p:strVal val="#ppt_x"/>
                                          </p:val>
                                        </p:tav>
                                        <p:tav tm="100000">
                                          <p:val>
                                            <p:strVal val="#ppt_x"/>
                                          </p:val>
                                        </p:tav>
                                      </p:tavLst>
                                    </p:anim>
                                    <p:anim calcmode="lin" valueType="num">
                                      <p:cBhvr additive="base">
                                        <p:cTn id="50" dur="500" fill="hold"/>
                                        <p:tgtEl>
                                          <p:spTgt spid="2969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 fill="hold"/>
                                        <p:tgtEl>
                                          <p:spTgt spid="7"/>
                                        </p:tgtEl>
                                        <p:attrNameLst>
                                          <p:attrName>ppt_x</p:attrName>
                                        </p:attrNameLst>
                                      </p:cBhvr>
                                      <p:tavLst>
                                        <p:tav tm="0">
                                          <p:val>
                                            <p:strVal val="#ppt_x"/>
                                          </p:val>
                                        </p:tav>
                                        <p:tav tm="100000">
                                          <p:val>
                                            <p:strVal val="#ppt_x"/>
                                          </p:val>
                                        </p:tav>
                                      </p:tavLst>
                                    </p:anim>
                                    <p:anim calcmode="lin" valueType="num">
                                      <p:cBhvr additive="base">
                                        <p:cTn id="5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10" name="Freeform 7">
            <a:extLst>
              <a:ext uri="{FF2B5EF4-FFF2-40B4-BE49-F238E27FC236}">
                <a16:creationId xmlns:a16="http://schemas.microsoft.com/office/drawing/2014/main" id="{70B343FF-2E23-43A4-A06E-58C732FF5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39954" y="1460230"/>
            <a:ext cx="2604045"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486697" y="629267"/>
            <a:ext cx="6939116" cy="1016654"/>
          </a:xfrm>
        </p:spPr>
        <p:txBody>
          <a:bodyPr>
            <a:normAutofit/>
          </a:bodyPr>
          <a:lstStyle/>
          <a:p>
            <a:pPr>
              <a:lnSpc>
                <a:spcPct val="90000"/>
              </a:lnSpc>
            </a:pPr>
            <a:r>
              <a:rPr lang="en-US" sz="2000" b="1"/>
              <a:t>ACES and Health &amp; Social Problems</a:t>
            </a:r>
            <a:br>
              <a:rPr lang="en-US" sz="2000" b="1"/>
            </a:br>
            <a:r>
              <a:rPr lang="en-US" sz="2000" b="1" dirty="0"/>
              <a:t>Research shows that there are significant risks to children who do not get support following trauma.</a:t>
            </a:r>
            <a:endParaRPr lang="en-US" sz="2000" b="1"/>
          </a:p>
        </p:txBody>
      </p:sp>
      <p:sp>
        <p:nvSpPr>
          <p:cNvPr id="4" name="Slide Number Placeholder 3"/>
          <p:cNvSpPr>
            <a:spLocks noGrp="1"/>
          </p:cNvSpPr>
          <p:nvPr>
            <p:ph type="sldNum" sz="quarter" idx="12"/>
          </p:nvPr>
        </p:nvSpPr>
        <p:spPr>
          <a:xfrm>
            <a:off x="7764405" y="295729"/>
            <a:ext cx="628649" cy="767687"/>
          </a:xfrm>
        </p:spPr>
        <p:txBody>
          <a:bodyPr>
            <a:normAutofit/>
          </a:bodyPr>
          <a:lstStyle/>
          <a:p>
            <a:pPr>
              <a:spcAft>
                <a:spcPts val="600"/>
              </a:spcAft>
            </a:pPr>
            <a:fld id="{12A8F23B-D2B5-4DFE-BF5F-E4083A4BDB1E}" type="slidenum">
              <a:rPr lang="en-US" smtClean="0"/>
              <a:pPr>
                <a:spcAft>
                  <a:spcPts val="600"/>
                </a:spcAft>
              </a:pPr>
              <a:t>10</a:t>
            </a:fld>
            <a:endParaRPr lang="en-US"/>
          </a:p>
        </p:txBody>
      </p:sp>
      <p:sp>
        <p:nvSpPr>
          <p:cNvPr id="12" name="Rectangle 11">
            <a:extLst>
              <a:ext uri="{FF2B5EF4-FFF2-40B4-BE49-F238E27FC236}">
                <a16:creationId xmlns:a16="http://schemas.microsoft.com/office/drawing/2014/main" id="{90471E06-C9EC-4B3D-9080-2D75FF3AF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924298"/>
            <a:ext cx="9144313"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5">
            <a:extLst>
              <a:ext uri="{FF2B5EF4-FFF2-40B4-BE49-F238E27FC236}">
                <a16:creationId xmlns:a16="http://schemas.microsoft.com/office/drawing/2014/main" id="{6AF66A71-3CC4-4EE2-A759-0F0ACE6C43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762067"/>
            <a:ext cx="9143772"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sp>
        <p:nvSpPr>
          <p:cNvPr id="3" name="Content Placeholder 2"/>
          <p:cNvSpPr>
            <a:spLocks noGrp="1"/>
          </p:cNvSpPr>
          <p:nvPr>
            <p:ph sz="quarter" idx="1"/>
          </p:nvPr>
        </p:nvSpPr>
        <p:spPr>
          <a:xfrm>
            <a:off x="486698" y="2548281"/>
            <a:ext cx="5365201" cy="3658689"/>
          </a:xfrm>
        </p:spPr>
        <p:txBody>
          <a:bodyPr numCol="2">
            <a:normAutofit/>
          </a:bodyPr>
          <a:lstStyle/>
          <a:p>
            <a:pPr>
              <a:lnSpc>
                <a:spcPct val="90000"/>
              </a:lnSpc>
            </a:pPr>
            <a:r>
              <a:rPr lang="en-US" sz="1400" dirty="0">
                <a:solidFill>
                  <a:schemeClr val="bg1"/>
                </a:solidFill>
              </a:rPr>
              <a:t>COPD</a:t>
            </a:r>
          </a:p>
          <a:p>
            <a:pPr>
              <a:lnSpc>
                <a:spcPct val="90000"/>
              </a:lnSpc>
            </a:pPr>
            <a:r>
              <a:rPr lang="en-US" sz="1400" dirty="0">
                <a:solidFill>
                  <a:schemeClr val="bg1"/>
                </a:solidFill>
              </a:rPr>
              <a:t>Ischemic heart disease</a:t>
            </a:r>
          </a:p>
          <a:p>
            <a:pPr>
              <a:lnSpc>
                <a:spcPct val="90000"/>
              </a:lnSpc>
            </a:pPr>
            <a:r>
              <a:rPr lang="en-US" sz="1400" dirty="0">
                <a:solidFill>
                  <a:schemeClr val="bg1"/>
                </a:solidFill>
              </a:rPr>
              <a:t>Any cancer</a:t>
            </a:r>
          </a:p>
          <a:p>
            <a:pPr>
              <a:lnSpc>
                <a:spcPct val="90000"/>
              </a:lnSpc>
            </a:pPr>
            <a:r>
              <a:rPr lang="en-US" sz="1400" dirty="0">
                <a:solidFill>
                  <a:schemeClr val="bg1"/>
                </a:solidFill>
              </a:rPr>
              <a:t>Stroke</a:t>
            </a:r>
          </a:p>
          <a:p>
            <a:pPr>
              <a:lnSpc>
                <a:spcPct val="90000"/>
              </a:lnSpc>
            </a:pPr>
            <a:r>
              <a:rPr lang="en-US" sz="1400" dirty="0">
                <a:solidFill>
                  <a:schemeClr val="bg1"/>
                </a:solidFill>
              </a:rPr>
              <a:t>Diabetes</a:t>
            </a:r>
          </a:p>
          <a:p>
            <a:pPr>
              <a:lnSpc>
                <a:spcPct val="90000"/>
              </a:lnSpc>
            </a:pPr>
            <a:r>
              <a:rPr lang="en-US" sz="1400" dirty="0">
                <a:solidFill>
                  <a:schemeClr val="bg1"/>
                </a:solidFill>
              </a:rPr>
              <a:t>STDs </a:t>
            </a:r>
          </a:p>
          <a:p>
            <a:pPr>
              <a:lnSpc>
                <a:spcPct val="90000"/>
              </a:lnSpc>
            </a:pPr>
            <a:r>
              <a:rPr lang="en-US" sz="1400" dirty="0">
                <a:solidFill>
                  <a:schemeClr val="bg1"/>
                </a:solidFill>
              </a:rPr>
              <a:t>Depression</a:t>
            </a:r>
          </a:p>
          <a:p>
            <a:pPr>
              <a:lnSpc>
                <a:spcPct val="90000"/>
              </a:lnSpc>
            </a:pPr>
            <a:r>
              <a:rPr lang="en-US" sz="1400" dirty="0">
                <a:solidFill>
                  <a:schemeClr val="bg1"/>
                </a:solidFill>
              </a:rPr>
              <a:t>Suicide attempt</a:t>
            </a:r>
          </a:p>
          <a:p>
            <a:pPr>
              <a:lnSpc>
                <a:spcPct val="90000"/>
              </a:lnSpc>
            </a:pPr>
            <a:r>
              <a:rPr lang="en-US" sz="1400" dirty="0">
                <a:solidFill>
                  <a:schemeClr val="bg1"/>
                </a:solidFill>
              </a:rPr>
              <a:t>Alcohol abuse</a:t>
            </a:r>
          </a:p>
          <a:p>
            <a:pPr>
              <a:lnSpc>
                <a:spcPct val="90000"/>
              </a:lnSpc>
            </a:pPr>
            <a:r>
              <a:rPr lang="en-US" sz="1400" dirty="0">
                <a:solidFill>
                  <a:schemeClr val="bg1"/>
                </a:solidFill>
              </a:rPr>
              <a:t>Illicit drug use</a:t>
            </a:r>
          </a:p>
          <a:p>
            <a:pPr marL="0" indent="0">
              <a:lnSpc>
                <a:spcPct val="90000"/>
              </a:lnSpc>
              <a:buNone/>
            </a:pPr>
            <a:endParaRPr lang="en-US" sz="1400" dirty="0">
              <a:solidFill>
                <a:schemeClr val="bg1"/>
              </a:solidFill>
            </a:endParaRPr>
          </a:p>
          <a:p>
            <a:pPr>
              <a:lnSpc>
                <a:spcPct val="90000"/>
              </a:lnSpc>
            </a:pPr>
            <a:r>
              <a:rPr lang="en-US" sz="1400" dirty="0">
                <a:solidFill>
                  <a:schemeClr val="bg1"/>
                </a:solidFill>
              </a:rPr>
              <a:t>Risk for intimate partner violence</a:t>
            </a:r>
          </a:p>
          <a:p>
            <a:pPr>
              <a:lnSpc>
                <a:spcPct val="90000"/>
              </a:lnSpc>
            </a:pPr>
            <a:r>
              <a:rPr lang="en-US" sz="1400" dirty="0">
                <a:solidFill>
                  <a:schemeClr val="bg1"/>
                </a:solidFill>
              </a:rPr>
              <a:t>Multiple sexual partners</a:t>
            </a:r>
          </a:p>
          <a:p>
            <a:pPr>
              <a:lnSpc>
                <a:spcPct val="90000"/>
              </a:lnSpc>
            </a:pPr>
            <a:r>
              <a:rPr lang="en-US" sz="1400" dirty="0">
                <a:solidFill>
                  <a:schemeClr val="bg1"/>
                </a:solidFill>
              </a:rPr>
              <a:t>Smoking</a:t>
            </a:r>
          </a:p>
          <a:p>
            <a:pPr>
              <a:lnSpc>
                <a:spcPct val="90000"/>
              </a:lnSpc>
            </a:pPr>
            <a:r>
              <a:rPr lang="en-US" sz="1400" dirty="0">
                <a:solidFill>
                  <a:schemeClr val="bg1"/>
                </a:solidFill>
              </a:rPr>
              <a:t>Unintended pregnancies</a:t>
            </a:r>
          </a:p>
          <a:p>
            <a:pPr>
              <a:lnSpc>
                <a:spcPct val="90000"/>
              </a:lnSpc>
            </a:pPr>
            <a:r>
              <a:rPr lang="en-US" sz="1400" dirty="0">
                <a:solidFill>
                  <a:schemeClr val="bg1"/>
                </a:solidFill>
              </a:rPr>
              <a:t>Early initiation of smoking</a:t>
            </a:r>
          </a:p>
          <a:p>
            <a:pPr>
              <a:lnSpc>
                <a:spcPct val="90000"/>
              </a:lnSpc>
            </a:pPr>
            <a:r>
              <a:rPr lang="en-US" sz="1400" dirty="0">
                <a:solidFill>
                  <a:schemeClr val="bg1"/>
                </a:solidFill>
              </a:rPr>
              <a:t>Early initiation of sexual activity</a:t>
            </a:r>
          </a:p>
          <a:p>
            <a:pPr>
              <a:lnSpc>
                <a:spcPct val="90000"/>
              </a:lnSpc>
            </a:pPr>
            <a:r>
              <a:rPr lang="en-US" sz="1400" dirty="0">
                <a:solidFill>
                  <a:schemeClr val="bg1"/>
                </a:solidFill>
              </a:rPr>
              <a:t>Adolescent pregnancy</a:t>
            </a:r>
          </a:p>
        </p:txBody>
      </p:sp>
      <p:pic>
        <p:nvPicPr>
          <p:cNvPr id="5" name="Picture 2" descr="Logo for Willow Grove Primary School">
            <a:extLst>
              <a:ext uri="{FF2B5EF4-FFF2-40B4-BE49-F238E27FC236}">
                <a16:creationId xmlns:a16="http://schemas.microsoft.com/office/drawing/2014/main" id="{3D8B8F9D-C262-1818-BC81-4137CCBA963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242958" y="2910073"/>
            <a:ext cx="2560253" cy="2560253"/>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6" name="Picture 2" descr="Logo for Willow Grove Primary School">
            <a:extLst>
              <a:ext uri="{FF2B5EF4-FFF2-40B4-BE49-F238E27FC236}">
                <a16:creationId xmlns:a16="http://schemas.microsoft.com/office/drawing/2014/main" id="{F359FF72-09B6-2ECA-11EC-180CCCEE41B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8287706" y="98834"/>
            <a:ext cx="1008538" cy="1008538"/>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6838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wipe(down)">
                                      <p:cBhvr>
                                        <p:cTn id="31" dur="500"/>
                                        <p:tgtEl>
                                          <p:spTgt spid="3">
                                            <p:txEl>
                                              <p:pRg st="8" end="8"/>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wipe(down)">
                                      <p:cBhvr>
                                        <p:cTn id="34" dur="500"/>
                                        <p:tgtEl>
                                          <p:spTgt spid="3">
                                            <p:txEl>
                                              <p:pRg st="9" end="9"/>
                                            </p:txEl>
                                          </p:spTgt>
                                        </p:tgtEl>
                                      </p:cBhvr>
                                    </p:animEffect>
                                  </p:childTnLst>
                                </p:cTn>
                              </p:par>
                              <p:par>
                                <p:cTn id="35" presetID="22" presetClass="entr" presetSubtype="4" fill="hold"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Effect transition="in" filter="wipe(down)">
                                      <p:cBhvr>
                                        <p:cTn id="37" dur="500"/>
                                        <p:tgtEl>
                                          <p:spTgt spid="3">
                                            <p:txEl>
                                              <p:pRg st="11" end="11"/>
                                            </p:txEl>
                                          </p:spTgt>
                                        </p:tgtEl>
                                      </p:cBhvr>
                                    </p:animEffect>
                                  </p:childTnLst>
                                </p:cTn>
                              </p:par>
                              <p:par>
                                <p:cTn id="38" presetID="22" presetClass="entr" presetSubtype="4" fill="hold" nodeType="withEffect">
                                  <p:stCondLst>
                                    <p:cond delay="0"/>
                                  </p:stCondLst>
                                  <p:childTnLst>
                                    <p:set>
                                      <p:cBhvr>
                                        <p:cTn id="39" dur="1" fill="hold">
                                          <p:stCondLst>
                                            <p:cond delay="0"/>
                                          </p:stCondLst>
                                        </p:cTn>
                                        <p:tgtEl>
                                          <p:spTgt spid="3">
                                            <p:txEl>
                                              <p:pRg st="12" end="12"/>
                                            </p:txEl>
                                          </p:spTgt>
                                        </p:tgtEl>
                                        <p:attrNameLst>
                                          <p:attrName>style.visibility</p:attrName>
                                        </p:attrNameLst>
                                      </p:cBhvr>
                                      <p:to>
                                        <p:strVal val="visible"/>
                                      </p:to>
                                    </p:set>
                                    <p:animEffect transition="in" filter="wipe(down)">
                                      <p:cBhvr>
                                        <p:cTn id="40" dur="500"/>
                                        <p:tgtEl>
                                          <p:spTgt spid="3">
                                            <p:txEl>
                                              <p:pRg st="12" end="12"/>
                                            </p:txEl>
                                          </p:spTgt>
                                        </p:tgtEl>
                                      </p:cBhvr>
                                    </p:animEffect>
                                  </p:childTnLst>
                                </p:cTn>
                              </p:par>
                              <p:par>
                                <p:cTn id="41" presetID="22" presetClass="entr" presetSubtype="4" fill="hold" nodeType="withEffect">
                                  <p:stCondLst>
                                    <p:cond delay="0"/>
                                  </p:stCondLst>
                                  <p:childTnLst>
                                    <p:set>
                                      <p:cBhvr>
                                        <p:cTn id="42" dur="1" fill="hold">
                                          <p:stCondLst>
                                            <p:cond delay="0"/>
                                          </p:stCondLst>
                                        </p:cTn>
                                        <p:tgtEl>
                                          <p:spTgt spid="3">
                                            <p:txEl>
                                              <p:pRg st="13" end="13"/>
                                            </p:txEl>
                                          </p:spTgt>
                                        </p:tgtEl>
                                        <p:attrNameLst>
                                          <p:attrName>style.visibility</p:attrName>
                                        </p:attrNameLst>
                                      </p:cBhvr>
                                      <p:to>
                                        <p:strVal val="visible"/>
                                      </p:to>
                                    </p:set>
                                    <p:animEffect transition="in" filter="wipe(down)">
                                      <p:cBhvr>
                                        <p:cTn id="43" dur="500"/>
                                        <p:tgtEl>
                                          <p:spTgt spid="3">
                                            <p:txEl>
                                              <p:pRg st="13" end="13"/>
                                            </p:txEl>
                                          </p:spTgt>
                                        </p:tgtEl>
                                      </p:cBhvr>
                                    </p:animEffect>
                                  </p:childTnLst>
                                </p:cTn>
                              </p:par>
                              <p:par>
                                <p:cTn id="44" presetID="22" presetClass="entr" presetSubtype="4" fill="hold" nodeType="withEffect">
                                  <p:stCondLst>
                                    <p:cond delay="0"/>
                                  </p:stCondLst>
                                  <p:childTnLst>
                                    <p:set>
                                      <p:cBhvr>
                                        <p:cTn id="45" dur="1" fill="hold">
                                          <p:stCondLst>
                                            <p:cond delay="0"/>
                                          </p:stCondLst>
                                        </p:cTn>
                                        <p:tgtEl>
                                          <p:spTgt spid="3">
                                            <p:txEl>
                                              <p:pRg st="14" end="14"/>
                                            </p:txEl>
                                          </p:spTgt>
                                        </p:tgtEl>
                                        <p:attrNameLst>
                                          <p:attrName>style.visibility</p:attrName>
                                        </p:attrNameLst>
                                      </p:cBhvr>
                                      <p:to>
                                        <p:strVal val="visible"/>
                                      </p:to>
                                    </p:set>
                                    <p:animEffect transition="in" filter="wipe(down)">
                                      <p:cBhvr>
                                        <p:cTn id="46" dur="500"/>
                                        <p:tgtEl>
                                          <p:spTgt spid="3">
                                            <p:txEl>
                                              <p:pRg st="14" end="14"/>
                                            </p:txEl>
                                          </p:spTgt>
                                        </p:tgtEl>
                                      </p:cBhvr>
                                    </p:animEffect>
                                  </p:childTnLst>
                                </p:cTn>
                              </p:par>
                              <p:par>
                                <p:cTn id="47" presetID="22" presetClass="entr" presetSubtype="4" fill="hold" nodeType="withEffect">
                                  <p:stCondLst>
                                    <p:cond delay="0"/>
                                  </p:stCondLst>
                                  <p:childTnLst>
                                    <p:set>
                                      <p:cBhvr>
                                        <p:cTn id="48" dur="1" fill="hold">
                                          <p:stCondLst>
                                            <p:cond delay="0"/>
                                          </p:stCondLst>
                                        </p:cTn>
                                        <p:tgtEl>
                                          <p:spTgt spid="3">
                                            <p:txEl>
                                              <p:pRg st="15" end="15"/>
                                            </p:txEl>
                                          </p:spTgt>
                                        </p:tgtEl>
                                        <p:attrNameLst>
                                          <p:attrName>style.visibility</p:attrName>
                                        </p:attrNameLst>
                                      </p:cBhvr>
                                      <p:to>
                                        <p:strVal val="visible"/>
                                      </p:to>
                                    </p:set>
                                    <p:animEffect transition="in" filter="wipe(down)">
                                      <p:cBhvr>
                                        <p:cTn id="49" dur="500"/>
                                        <p:tgtEl>
                                          <p:spTgt spid="3">
                                            <p:txEl>
                                              <p:pRg st="15" end="15"/>
                                            </p:txEl>
                                          </p:spTgt>
                                        </p:tgtEl>
                                      </p:cBhvr>
                                    </p:animEffect>
                                  </p:childTnLst>
                                </p:cTn>
                              </p:par>
                              <p:par>
                                <p:cTn id="50" presetID="22" presetClass="entr" presetSubtype="4" fill="hold" nodeType="withEffect">
                                  <p:stCondLst>
                                    <p:cond delay="0"/>
                                  </p:stCondLst>
                                  <p:childTnLst>
                                    <p:set>
                                      <p:cBhvr>
                                        <p:cTn id="51" dur="1" fill="hold">
                                          <p:stCondLst>
                                            <p:cond delay="0"/>
                                          </p:stCondLst>
                                        </p:cTn>
                                        <p:tgtEl>
                                          <p:spTgt spid="3">
                                            <p:txEl>
                                              <p:pRg st="16" end="16"/>
                                            </p:txEl>
                                          </p:spTgt>
                                        </p:tgtEl>
                                        <p:attrNameLst>
                                          <p:attrName>style.visibility</p:attrName>
                                        </p:attrNameLst>
                                      </p:cBhvr>
                                      <p:to>
                                        <p:strVal val="visible"/>
                                      </p:to>
                                    </p:set>
                                    <p:animEffect transition="in" filter="wipe(down)">
                                      <p:cBhvr>
                                        <p:cTn id="52" dur="500"/>
                                        <p:tgtEl>
                                          <p:spTgt spid="3">
                                            <p:txEl>
                                              <p:pRg st="16" end="16"/>
                                            </p:txEl>
                                          </p:spTgt>
                                        </p:tgtEl>
                                      </p:cBhvr>
                                    </p:animEffect>
                                  </p:childTnLst>
                                </p:cTn>
                              </p:par>
                              <p:par>
                                <p:cTn id="53" presetID="22" presetClass="entr" presetSubtype="4" fill="hold" nodeType="withEffect">
                                  <p:stCondLst>
                                    <p:cond delay="0"/>
                                  </p:stCondLst>
                                  <p:childTnLst>
                                    <p:set>
                                      <p:cBhvr>
                                        <p:cTn id="54" dur="1" fill="hold">
                                          <p:stCondLst>
                                            <p:cond delay="0"/>
                                          </p:stCondLst>
                                        </p:cTn>
                                        <p:tgtEl>
                                          <p:spTgt spid="3">
                                            <p:txEl>
                                              <p:pRg st="17" end="17"/>
                                            </p:txEl>
                                          </p:spTgt>
                                        </p:tgtEl>
                                        <p:attrNameLst>
                                          <p:attrName>style.visibility</p:attrName>
                                        </p:attrNameLst>
                                      </p:cBhvr>
                                      <p:to>
                                        <p:strVal val="visible"/>
                                      </p:to>
                                    </p:set>
                                    <p:animEffect transition="in" filter="wipe(down)">
                                      <p:cBhvr>
                                        <p:cTn id="55" dur="500"/>
                                        <p:tgtEl>
                                          <p:spTgt spid="3">
                                            <p:txEl>
                                              <p:pRg st="17" end="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6697" y="629266"/>
            <a:ext cx="4212163" cy="1622321"/>
          </a:xfrm>
        </p:spPr>
        <p:txBody>
          <a:bodyPr>
            <a:normAutofit/>
          </a:bodyPr>
          <a:lstStyle/>
          <a:p>
            <a:pPr eaLnBrk="1" hangingPunct="1">
              <a:lnSpc>
                <a:spcPct val="90000"/>
              </a:lnSpc>
              <a:defRPr/>
            </a:pPr>
            <a:r>
              <a:rPr lang="en-US" sz="3600" b="1" dirty="0">
                <a:latin typeface="+mn-lt"/>
              </a:rPr>
              <a:t>ACES and School Performance</a:t>
            </a:r>
          </a:p>
        </p:txBody>
      </p:sp>
      <p:sp>
        <p:nvSpPr>
          <p:cNvPr id="4" name="Text Placeholder 3"/>
          <p:cNvSpPr>
            <a:spLocks noGrp="1"/>
          </p:cNvSpPr>
          <p:nvPr>
            <p:ph idx="1"/>
          </p:nvPr>
        </p:nvSpPr>
        <p:spPr>
          <a:xfrm>
            <a:off x="420911" y="2057400"/>
            <a:ext cx="4212162" cy="3785419"/>
          </a:xfrm>
        </p:spPr>
        <p:txBody>
          <a:bodyPr>
            <a:normAutofit/>
          </a:bodyPr>
          <a:lstStyle/>
          <a:p>
            <a:pPr marL="0" indent="0">
              <a:lnSpc>
                <a:spcPct val="90000"/>
              </a:lnSpc>
              <a:buNone/>
            </a:pPr>
            <a:r>
              <a:rPr lang="en-US" dirty="0">
                <a:latin typeface="+mn-lt"/>
              </a:rPr>
              <a:t>Students dealing with trauma are more likely to:</a:t>
            </a:r>
          </a:p>
          <a:p>
            <a:pPr>
              <a:lnSpc>
                <a:spcPct val="90000"/>
              </a:lnSpc>
            </a:pPr>
            <a:r>
              <a:rPr lang="en-US" dirty="0">
                <a:latin typeface="+mn-lt"/>
              </a:rPr>
              <a:t>Find learning difficult</a:t>
            </a:r>
          </a:p>
          <a:p>
            <a:pPr>
              <a:lnSpc>
                <a:spcPct val="90000"/>
              </a:lnSpc>
            </a:pPr>
            <a:r>
              <a:rPr lang="en-US" dirty="0">
                <a:latin typeface="+mn-lt"/>
              </a:rPr>
              <a:t>Make slower academic progress</a:t>
            </a:r>
          </a:p>
          <a:p>
            <a:pPr>
              <a:lnSpc>
                <a:spcPct val="90000"/>
              </a:lnSpc>
            </a:pPr>
            <a:r>
              <a:rPr lang="en-US" dirty="0">
                <a:latin typeface="+mn-lt"/>
              </a:rPr>
              <a:t>Have more receptive &amp; expressive language  difficulties</a:t>
            </a:r>
          </a:p>
          <a:p>
            <a:pPr>
              <a:lnSpc>
                <a:spcPct val="90000"/>
              </a:lnSpc>
            </a:pPr>
            <a:r>
              <a:rPr lang="en-US" dirty="0">
                <a:latin typeface="+mn-lt"/>
              </a:rPr>
              <a:t>Face exclusions</a:t>
            </a:r>
          </a:p>
          <a:p>
            <a:pPr>
              <a:lnSpc>
                <a:spcPct val="90000"/>
              </a:lnSpc>
            </a:pPr>
            <a:r>
              <a:rPr lang="en-US" dirty="0">
                <a:latin typeface="+mn-lt"/>
              </a:rPr>
              <a:t>Require access to special education</a:t>
            </a:r>
          </a:p>
        </p:txBody>
      </p:sp>
      <p:sp>
        <p:nvSpPr>
          <p:cNvPr id="19" name="Freeform 31">
            <a:extLst>
              <a:ext uri="{FF2B5EF4-FFF2-40B4-BE49-F238E27FC236}">
                <a16:creationId xmlns:a16="http://schemas.microsoft.com/office/drawing/2014/main" id="{1F7E4252-2F8C-4EA5-8B25-80F4D86EEA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37382" y="-1"/>
            <a:ext cx="419604"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21" name="Rectangle 20">
            <a:extLst>
              <a:ext uri="{FF2B5EF4-FFF2-40B4-BE49-F238E27FC236}">
                <a16:creationId xmlns:a16="http://schemas.microsoft.com/office/drawing/2014/main" id="{1AE682A4-5C0C-437A-88CB-93903D449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5604" y="0"/>
            <a:ext cx="347871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5">
            <a:extLst>
              <a:ext uri="{FF2B5EF4-FFF2-40B4-BE49-F238E27FC236}">
                <a16:creationId xmlns:a16="http://schemas.microsoft.com/office/drawing/2014/main" id="{BCB0AB8E-3445-441A-B43E-CED27841E7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072550" y="2924731"/>
            <a:ext cx="6858000" cy="1008536"/>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sp>
        <p:nvSpPr>
          <p:cNvPr id="3" name="Slide Number Placeholder 2"/>
          <p:cNvSpPr>
            <a:spLocks noGrp="1"/>
          </p:cNvSpPr>
          <p:nvPr>
            <p:ph type="sldNum" sz="quarter" idx="12"/>
          </p:nvPr>
        </p:nvSpPr>
        <p:spPr>
          <a:xfrm>
            <a:off x="7764405" y="295729"/>
            <a:ext cx="628649" cy="767687"/>
          </a:xfrm>
        </p:spPr>
        <p:txBody>
          <a:bodyPr>
            <a:normAutofit/>
          </a:bodyPr>
          <a:lstStyle/>
          <a:p>
            <a:pPr>
              <a:spcAft>
                <a:spcPts val="600"/>
              </a:spcAft>
            </a:pPr>
            <a:fld id="{12A8F23B-D2B5-4DFE-BF5F-E4083A4BDB1E}" type="slidenum">
              <a:rPr lang="en-US" smtClean="0"/>
              <a:pPr>
                <a:spcAft>
                  <a:spcPts val="600"/>
                </a:spcAft>
              </a:pPr>
              <a:t>11</a:t>
            </a:fld>
            <a:endParaRPr lang="en-US"/>
          </a:p>
        </p:txBody>
      </p:sp>
      <p:sp>
        <p:nvSpPr>
          <p:cNvPr id="25" name="Rectangle 24">
            <a:extLst>
              <a:ext uri="{FF2B5EF4-FFF2-40B4-BE49-F238E27FC236}">
                <a16:creationId xmlns:a16="http://schemas.microsoft.com/office/drawing/2014/main" id="{60202AA6-BAFE-417F-904D-4F7027D36D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31836"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7" name="Picture 2" descr="Logo for Willow Grove Primary School">
            <a:extLst>
              <a:ext uri="{FF2B5EF4-FFF2-40B4-BE49-F238E27FC236}">
                <a16:creationId xmlns:a16="http://schemas.microsoft.com/office/drawing/2014/main" id="{38399B65-D875-A815-DC72-C7AFFA7DFA7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8287706" y="98834"/>
            <a:ext cx="1008538" cy="1008538"/>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8434" name="Picture 2" descr="Here's What Kids Learn in Kindergarten">
            <a:extLst>
              <a:ext uri="{FF2B5EF4-FFF2-40B4-BE49-F238E27FC236}">
                <a16:creationId xmlns:a16="http://schemas.microsoft.com/office/drawing/2014/main" id="{EF146392-32AA-BF14-E3CD-0091B2D141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96468" y="2621236"/>
            <a:ext cx="3374054" cy="21768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723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ipe(down)">
                                      <p:cBhvr>
                                        <p:cTn id="10" dur="500"/>
                                        <p:tgtEl>
                                          <p:spTgt spid="4">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wipe(down)">
                                      <p:cBhvr>
                                        <p:cTn id="13" dur="500"/>
                                        <p:tgtEl>
                                          <p:spTgt spid="4">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wipe(down)">
                                      <p:cBhvr>
                                        <p:cTn id="16" dur="500"/>
                                        <p:tgtEl>
                                          <p:spTgt spid="4">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wipe(down)">
                                      <p:cBhvr>
                                        <p:cTn id="19" dur="500"/>
                                        <p:tgtEl>
                                          <p:spTgt spid="4">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wipe(down)">
                                      <p:cBhvr>
                                        <p:cTn id="2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A8F23B-D2B5-4DFE-BF5F-E4083A4BDB1E}" type="slidenum">
              <a:rPr lang="en-US" smtClean="0"/>
              <a:t>12</a:t>
            </a:fld>
            <a:endParaRPr lang="en-US"/>
          </a:p>
        </p:txBody>
      </p:sp>
      <p:sp>
        <p:nvSpPr>
          <p:cNvPr id="2" name="Title 1"/>
          <p:cNvSpPr>
            <a:spLocks noGrp="1"/>
          </p:cNvSpPr>
          <p:nvPr>
            <p:ph type="title"/>
          </p:nvPr>
        </p:nvSpPr>
        <p:spPr/>
        <p:txBody>
          <a:bodyPr/>
          <a:lstStyle/>
          <a:p>
            <a:r>
              <a:rPr lang="en-US" b="1" dirty="0"/>
              <a:t>The Impact of Trauma on Survivors</a:t>
            </a:r>
          </a:p>
        </p:txBody>
      </p:sp>
      <p:pic>
        <p:nvPicPr>
          <p:cNvPr id="3" name="Picture 2" title="boy sitting on stair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1002202"/>
            <a:ext cx="3352800" cy="2224024"/>
          </a:xfrm>
          <a:prstGeom prst="rect">
            <a:avLst/>
          </a:prstGeom>
        </p:spPr>
      </p:pic>
      <p:pic>
        <p:nvPicPr>
          <p:cNvPr id="5" name="Picture 2" descr="Logo for Willow Grove Primary School">
            <a:extLst>
              <a:ext uri="{FF2B5EF4-FFF2-40B4-BE49-F238E27FC236}">
                <a16:creationId xmlns:a16="http://schemas.microsoft.com/office/drawing/2014/main" id="{4DBC5D40-56EB-38C8-4A3A-25D4A08C395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05800" y="-7374"/>
            <a:ext cx="979488"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965682"/>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A8F23B-D2B5-4DFE-BF5F-E4083A4BDB1E}" type="slidenum">
              <a:rPr lang="en-US" smtClean="0"/>
              <a:t>13</a:t>
            </a:fld>
            <a:endParaRPr lang="en-US"/>
          </a:p>
        </p:txBody>
      </p:sp>
      <p:sp>
        <p:nvSpPr>
          <p:cNvPr id="2" name="Title 1" hidden="1"/>
          <p:cNvSpPr>
            <a:spLocks noGrp="1"/>
          </p:cNvSpPr>
          <p:nvPr>
            <p:ph type="title"/>
          </p:nvPr>
        </p:nvSpPr>
        <p:spPr/>
        <p:txBody>
          <a:bodyPr/>
          <a:lstStyle/>
          <a:p>
            <a:r>
              <a:rPr lang="en-US" dirty="0"/>
              <a:t>Fight, Flight, Freeze</a:t>
            </a:r>
          </a:p>
        </p:txBody>
      </p:sp>
      <p:pic>
        <p:nvPicPr>
          <p:cNvPr id="24578" name="Picture 2" descr="MCj043578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3899" y="1619506"/>
            <a:ext cx="2832100" cy="2111375"/>
          </a:xfrm>
          <a:prstGeom prst="rect">
            <a:avLst/>
          </a:prstGeom>
          <a:noFill/>
          <a:extLst>
            <a:ext uri="{909E8E84-426E-40DD-AFC4-6F175D3DCCD1}">
              <a14:hiddenFill xmlns:a14="http://schemas.microsoft.com/office/drawing/2010/main">
                <a:solidFill>
                  <a:srgbClr val="FFFFFF"/>
                </a:solidFill>
              </a14:hiddenFill>
            </a:ext>
          </a:extLst>
        </p:spPr>
      </p:pic>
      <p:sp>
        <p:nvSpPr>
          <p:cNvPr id="24581" name="Text Box 5"/>
          <p:cNvSpPr txBox="1">
            <a:spLocks noChangeArrowheads="1"/>
          </p:cNvSpPr>
          <p:nvPr/>
        </p:nvSpPr>
        <p:spPr bwMode="auto">
          <a:xfrm>
            <a:off x="-12358" y="150633"/>
            <a:ext cx="5506636"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600" b="1" dirty="0">
                <a:latin typeface="Tahoma" pitchFamily="34" charset="0"/>
              </a:rPr>
              <a:t>FIGHT</a:t>
            </a:r>
          </a:p>
          <a:p>
            <a:r>
              <a:rPr lang="en-US" sz="1400" b="1" dirty="0">
                <a:latin typeface="Tahoma" pitchFamily="34" charset="0"/>
              </a:rPr>
              <a:t>If trauma surfaces, fight mode can be triggered.</a:t>
            </a:r>
          </a:p>
          <a:p>
            <a:r>
              <a:rPr lang="en-US" sz="1400" b="1" dirty="0">
                <a:latin typeface="Tahoma" pitchFamily="34" charset="0"/>
              </a:rPr>
              <a:t>This can be shown in the form of rage or extreme sadness. </a:t>
            </a:r>
          </a:p>
        </p:txBody>
      </p:sp>
      <p:pic>
        <p:nvPicPr>
          <p:cNvPr id="24579" name="Picture 3" descr="MCj0320624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53452" y="2426734"/>
            <a:ext cx="2227385" cy="2111375"/>
          </a:xfrm>
          <a:prstGeom prst="rect">
            <a:avLst/>
          </a:prstGeom>
          <a:noFill/>
          <a:extLst>
            <a:ext uri="{909E8E84-426E-40DD-AFC4-6F175D3DCCD1}">
              <a14:hiddenFill xmlns:a14="http://schemas.microsoft.com/office/drawing/2010/main">
                <a:solidFill>
                  <a:srgbClr val="FFFFFF"/>
                </a:solidFill>
              </a14:hiddenFill>
            </a:ext>
          </a:extLst>
        </p:spPr>
      </p:pic>
      <p:sp>
        <p:nvSpPr>
          <p:cNvPr id="24582" name="Text Box 6"/>
          <p:cNvSpPr txBox="1">
            <a:spLocks noChangeArrowheads="1"/>
          </p:cNvSpPr>
          <p:nvPr/>
        </p:nvSpPr>
        <p:spPr bwMode="auto">
          <a:xfrm>
            <a:off x="5257800" y="1098550"/>
            <a:ext cx="38100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3600" b="1" dirty="0">
                <a:latin typeface="Tahoma" pitchFamily="34" charset="0"/>
              </a:rPr>
              <a:t>Flight</a:t>
            </a:r>
          </a:p>
          <a:p>
            <a:r>
              <a:rPr lang="en-US" sz="1400" b="1" dirty="0">
                <a:latin typeface="Tahoma" pitchFamily="34" charset="0"/>
              </a:rPr>
              <a:t>If a child feels </a:t>
            </a:r>
            <a:r>
              <a:rPr lang="en-US" sz="1400" b="1" dirty="0" err="1">
                <a:latin typeface="Tahoma" pitchFamily="34" charset="0"/>
              </a:rPr>
              <a:t>traumatised</a:t>
            </a:r>
            <a:r>
              <a:rPr lang="en-US" sz="1400" b="1" dirty="0">
                <a:latin typeface="Tahoma" pitchFamily="34" charset="0"/>
              </a:rPr>
              <a:t>, they may be compelled to flee from the situation to reach safety. </a:t>
            </a:r>
          </a:p>
          <a:p>
            <a:endParaRPr lang="en-US" b="1" dirty="0">
              <a:latin typeface="Tahoma" pitchFamily="34" charset="0"/>
            </a:endParaRPr>
          </a:p>
        </p:txBody>
      </p:sp>
      <p:pic>
        <p:nvPicPr>
          <p:cNvPr id="24580" name="Picture 4" descr="MCBD08581_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57136" y="4000083"/>
            <a:ext cx="1933864" cy="2378492"/>
          </a:xfrm>
          <a:prstGeom prst="rect">
            <a:avLst/>
          </a:prstGeom>
          <a:noFill/>
          <a:extLst>
            <a:ext uri="{909E8E84-426E-40DD-AFC4-6F175D3DCCD1}">
              <a14:hiddenFill xmlns:a14="http://schemas.microsoft.com/office/drawing/2010/main">
                <a:solidFill>
                  <a:srgbClr val="FFFFFF"/>
                </a:solidFill>
              </a14:hiddenFill>
            </a:ext>
          </a:extLst>
        </p:spPr>
      </p:pic>
      <p:sp>
        <p:nvSpPr>
          <p:cNvPr id="24583" name="Text Box 7"/>
          <p:cNvSpPr txBox="1">
            <a:spLocks noChangeArrowheads="1"/>
          </p:cNvSpPr>
          <p:nvPr/>
        </p:nvSpPr>
        <p:spPr bwMode="auto">
          <a:xfrm>
            <a:off x="3947208" y="4376424"/>
            <a:ext cx="4953600"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600" b="1" dirty="0">
                <a:latin typeface="Tahoma" pitchFamily="34" charset="0"/>
              </a:rPr>
              <a:t>FREEZE</a:t>
            </a:r>
          </a:p>
          <a:p>
            <a:r>
              <a:rPr lang="en-US" sz="1400" b="1" dirty="0">
                <a:latin typeface="Tahoma" pitchFamily="34" charset="0"/>
              </a:rPr>
              <a:t>The effects of trauma can sometimes lead to Freeze</a:t>
            </a:r>
          </a:p>
          <a:p>
            <a:r>
              <a:rPr lang="en-US" sz="1400" b="1" dirty="0">
                <a:latin typeface="Tahoma" pitchFamily="34" charset="0"/>
              </a:rPr>
              <a:t>mode in which the child feels unable to move due to </a:t>
            </a:r>
          </a:p>
          <a:p>
            <a:r>
              <a:rPr lang="en-US" sz="1400" b="1" dirty="0">
                <a:latin typeface="Tahoma" pitchFamily="34" charset="0"/>
              </a:rPr>
              <a:t>extreme feelings of fear.</a:t>
            </a:r>
          </a:p>
        </p:txBody>
      </p:sp>
      <p:pic>
        <p:nvPicPr>
          <p:cNvPr id="3" name="Picture 2" descr="Logo for Willow Grove Primary School">
            <a:extLst>
              <a:ext uri="{FF2B5EF4-FFF2-40B4-BE49-F238E27FC236}">
                <a16:creationId xmlns:a16="http://schemas.microsoft.com/office/drawing/2014/main" id="{6415608D-DD76-A8A8-3CD0-35639799F30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305800" y="-7374"/>
            <a:ext cx="979488"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19147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p:cTn id="7" dur="1000" fill="hold"/>
                                        <p:tgtEl>
                                          <p:spTgt spid="24578"/>
                                        </p:tgtEl>
                                        <p:attrNameLst>
                                          <p:attrName>ppt_w</p:attrName>
                                        </p:attrNameLst>
                                      </p:cBhvr>
                                      <p:tavLst>
                                        <p:tav tm="0">
                                          <p:val>
                                            <p:fltVal val="0"/>
                                          </p:val>
                                        </p:tav>
                                        <p:tav tm="100000">
                                          <p:val>
                                            <p:strVal val="#ppt_w"/>
                                          </p:val>
                                        </p:tav>
                                      </p:tavLst>
                                    </p:anim>
                                    <p:anim calcmode="lin" valueType="num">
                                      <p:cBhvr>
                                        <p:cTn id="8" dur="1000" fill="hold"/>
                                        <p:tgtEl>
                                          <p:spTgt spid="24578"/>
                                        </p:tgtEl>
                                        <p:attrNameLst>
                                          <p:attrName>ppt_h</p:attrName>
                                        </p:attrNameLst>
                                      </p:cBhvr>
                                      <p:tavLst>
                                        <p:tav tm="0">
                                          <p:val>
                                            <p:fltVal val="0"/>
                                          </p:val>
                                        </p:tav>
                                        <p:tav tm="100000">
                                          <p:val>
                                            <p:strVal val="#ppt_h"/>
                                          </p:val>
                                        </p:tav>
                                      </p:tavLst>
                                    </p:anim>
                                    <p:anim calcmode="lin" valueType="num">
                                      <p:cBhvr>
                                        <p:cTn id="9" dur="1000" fill="hold"/>
                                        <p:tgtEl>
                                          <p:spTgt spid="2457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4578"/>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24581"/>
                                        </p:tgtEl>
                                        <p:attrNameLst>
                                          <p:attrName>style.visibility</p:attrName>
                                        </p:attrNameLst>
                                      </p:cBhvr>
                                      <p:to>
                                        <p:strVal val="visible"/>
                                      </p:to>
                                    </p:set>
                                    <p:anim calcmode="lin" valueType="num">
                                      <p:cBhvr>
                                        <p:cTn id="13" dur="1000" fill="hold"/>
                                        <p:tgtEl>
                                          <p:spTgt spid="24581"/>
                                        </p:tgtEl>
                                        <p:attrNameLst>
                                          <p:attrName>ppt_w</p:attrName>
                                        </p:attrNameLst>
                                      </p:cBhvr>
                                      <p:tavLst>
                                        <p:tav tm="0">
                                          <p:val>
                                            <p:fltVal val="0"/>
                                          </p:val>
                                        </p:tav>
                                        <p:tav tm="100000">
                                          <p:val>
                                            <p:strVal val="#ppt_w"/>
                                          </p:val>
                                        </p:tav>
                                      </p:tavLst>
                                    </p:anim>
                                    <p:anim calcmode="lin" valueType="num">
                                      <p:cBhvr>
                                        <p:cTn id="14" dur="1000" fill="hold"/>
                                        <p:tgtEl>
                                          <p:spTgt spid="24581"/>
                                        </p:tgtEl>
                                        <p:attrNameLst>
                                          <p:attrName>ppt_h</p:attrName>
                                        </p:attrNameLst>
                                      </p:cBhvr>
                                      <p:tavLst>
                                        <p:tav tm="0">
                                          <p:val>
                                            <p:fltVal val="0"/>
                                          </p:val>
                                        </p:tav>
                                        <p:tav tm="100000">
                                          <p:val>
                                            <p:strVal val="#ppt_h"/>
                                          </p:val>
                                        </p:tav>
                                      </p:tavLst>
                                    </p:anim>
                                    <p:anim calcmode="lin" valueType="num">
                                      <p:cBhvr>
                                        <p:cTn id="15" dur="1000" fill="hold"/>
                                        <p:tgtEl>
                                          <p:spTgt spid="24581"/>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2458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8" presetClass="entr" presetSubtype="0" accel="50000" fill="hold" nodeType="clickEffect">
                                  <p:stCondLst>
                                    <p:cond delay="0"/>
                                  </p:stCondLst>
                                  <p:childTnLst>
                                    <p:set>
                                      <p:cBhvr>
                                        <p:cTn id="20" dur="1" fill="hold">
                                          <p:stCondLst>
                                            <p:cond delay="0"/>
                                          </p:stCondLst>
                                        </p:cTn>
                                        <p:tgtEl>
                                          <p:spTgt spid="24579"/>
                                        </p:tgtEl>
                                        <p:attrNameLst>
                                          <p:attrName>style.visibility</p:attrName>
                                        </p:attrNameLst>
                                      </p:cBhvr>
                                      <p:to>
                                        <p:strVal val="visible"/>
                                      </p:to>
                                    </p:set>
                                    <p:anim calcmode="lin" valueType="num">
                                      <p:cBhvr>
                                        <p:cTn id="21" dur="1000" fill="hold"/>
                                        <p:tgtEl>
                                          <p:spTgt spid="2457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 dur="1000" fill="hold"/>
                                        <p:tgtEl>
                                          <p:spTgt spid="24579"/>
                                        </p:tgtEl>
                                        <p:attrNameLst>
                                          <p:attrName>ppt_x</p:attrName>
                                        </p:attrNameLst>
                                      </p:cBhvr>
                                      <p:tavLst>
                                        <p:tav tm="0">
                                          <p:val>
                                            <p:fltVal val="-1"/>
                                          </p:val>
                                        </p:tav>
                                        <p:tav tm="50000">
                                          <p:val>
                                            <p:fltVal val="0.95"/>
                                          </p:val>
                                        </p:tav>
                                        <p:tav tm="100000">
                                          <p:val>
                                            <p:strVal val="#ppt_x"/>
                                          </p:val>
                                        </p:tav>
                                      </p:tavLst>
                                    </p:anim>
                                    <p:anim calcmode="lin" valueType="num">
                                      <p:cBhvr>
                                        <p:cTn id="23" dur="1000" fill="hold"/>
                                        <p:tgtEl>
                                          <p:spTgt spid="24579"/>
                                        </p:tgtEl>
                                        <p:attrNameLst>
                                          <p:attrName>ppt_y</p:attrName>
                                        </p:attrNameLst>
                                      </p:cBhvr>
                                      <p:tavLst>
                                        <p:tav tm="0">
                                          <p:val>
                                            <p:strVal val="#ppt_y"/>
                                          </p:val>
                                        </p:tav>
                                        <p:tav tm="100000">
                                          <p:val>
                                            <p:strVal val="#ppt_y"/>
                                          </p:val>
                                        </p:tav>
                                      </p:tavLst>
                                    </p:anim>
                                    <p:animEffect transition="in" filter="fade">
                                      <p:cBhvr>
                                        <p:cTn id="24" dur="1000"/>
                                        <p:tgtEl>
                                          <p:spTgt spid="24579"/>
                                        </p:tgtEl>
                                      </p:cBhvr>
                                    </p:animEffect>
                                  </p:childTnLst>
                                </p:cTn>
                              </p:par>
                              <p:par>
                                <p:cTn id="25" presetID="48" presetClass="entr" presetSubtype="0" accel="50000" fill="hold" grpId="0" nodeType="withEffect">
                                  <p:stCondLst>
                                    <p:cond delay="0"/>
                                  </p:stCondLst>
                                  <p:childTnLst>
                                    <p:set>
                                      <p:cBhvr>
                                        <p:cTn id="26" dur="1" fill="hold">
                                          <p:stCondLst>
                                            <p:cond delay="0"/>
                                          </p:stCondLst>
                                        </p:cTn>
                                        <p:tgtEl>
                                          <p:spTgt spid="24582"/>
                                        </p:tgtEl>
                                        <p:attrNameLst>
                                          <p:attrName>style.visibility</p:attrName>
                                        </p:attrNameLst>
                                      </p:cBhvr>
                                      <p:to>
                                        <p:strVal val="visible"/>
                                      </p:to>
                                    </p:set>
                                    <p:anim calcmode="lin" valueType="num">
                                      <p:cBhvr>
                                        <p:cTn id="27" dur="1000" fill="hold"/>
                                        <p:tgtEl>
                                          <p:spTgt spid="2458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8" dur="1000" fill="hold"/>
                                        <p:tgtEl>
                                          <p:spTgt spid="24582"/>
                                        </p:tgtEl>
                                        <p:attrNameLst>
                                          <p:attrName>ppt_x</p:attrName>
                                        </p:attrNameLst>
                                      </p:cBhvr>
                                      <p:tavLst>
                                        <p:tav tm="0">
                                          <p:val>
                                            <p:fltVal val="-1"/>
                                          </p:val>
                                        </p:tav>
                                        <p:tav tm="50000">
                                          <p:val>
                                            <p:fltVal val="0.95"/>
                                          </p:val>
                                        </p:tav>
                                        <p:tav tm="100000">
                                          <p:val>
                                            <p:strVal val="#ppt_x"/>
                                          </p:val>
                                        </p:tav>
                                      </p:tavLst>
                                    </p:anim>
                                    <p:anim calcmode="lin" valueType="num">
                                      <p:cBhvr>
                                        <p:cTn id="29" dur="1000" fill="hold"/>
                                        <p:tgtEl>
                                          <p:spTgt spid="24582"/>
                                        </p:tgtEl>
                                        <p:attrNameLst>
                                          <p:attrName>ppt_y</p:attrName>
                                        </p:attrNameLst>
                                      </p:cBhvr>
                                      <p:tavLst>
                                        <p:tav tm="0">
                                          <p:val>
                                            <p:strVal val="#ppt_y"/>
                                          </p:val>
                                        </p:tav>
                                        <p:tav tm="100000">
                                          <p:val>
                                            <p:strVal val="#ppt_y"/>
                                          </p:val>
                                        </p:tav>
                                      </p:tavLst>
                                    </p:anim>
                                    <p:animEffect transition="in" filter="fade">
                                      <p:cBhvr>
                                        <p:cTn id="30" dur="1000"/>
                                        <p:tgtEl>
                                          <p:spTgt spid="24582"/>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9" presetClass="entr" presetSubtype="0" fill="hold" nodeType="clickEffect">
                                  <p:stCondLst>
                                    <p:cond delay="0"/>
                                  </p:stCondLst>
                                  <p:childTnLst>
                                    <p:set>
                                      <p:cBhvr>
                                        <p:cTn id="34" dur="1" fill="hold">
                                          <p:stCondLst>
                                            <p:cond delay="0"/>
                                          </p:stCondLst>
                                        </p:cTn>
                                        <p:tgtEl>
                                          <p:spTgt spid="24580"/>
                                        </p:tgtEl>
                                        <p:attrNameLst>
                                          <p:attrName>style.visibility</p:attrName>
                                        </p:attrNameLst>
                                      </p:cBhvr>
                                      <p:to>
                                        <p:strVal val="visible"/>
                                      </p:to>
                                    </p:set>
                                    <p:anim calcmode="lin" valueType="num">
                                      <p:cBhvr>
                                        <p:cTn id="35" dur="1000" fill="hold"/>
                                        <p:tgtEl>
                                          <p:spTgt spid="24580"/>
                                        </p:tgtEl>
                                        <p:attrNameLst>
                                          <p:attrName>ppt_x</p:attrName>
                                        </p:attrNameLst>
                                      </p:cBhvr>
                                      <p:tavLst>
                                        <p:tav tm="0">
                                          <p:val>
                                            <p:strVal val="#ppt_x-.2"/>
                                          </p:val>
                                        </p:tav>
                                        <p:tav tm="100000">
                                          <p:val>
                                            <p:strVal val="#ppt_x"/>
                                          </p:val>
                                        </p:tav>
                                      </p:tavLst>
                                    </p:anim>
                                    <p:anim calcmode="lin" valueType="num">
                                      <p:cBhvr>
                                        <p:cTn id="36" dur="1000" fill="hold"/>
                                        <p:tgtEl>
                                          <p:spTgt spid="24580"/>
                                        </p:tgtEl>
                                        <p:attrNameLst>
                                          <p:attrName>ppt_y</p:attrName>
                                        </p:attrNameLst>
                                      </p:cBhvr>
                                      <p:tavLst>
                                        <p:tav tm="0">
                                          <p:val>
                                            <p:strVal val="#ppt_y"/>
                                          </p:val>
                                        </p:tav>
                                        <p:tav tm="100000">
                                          <p:val>
                                            <p:strVal val="#ppt_y"/>
                                          </p:val>
                                        </p:tav>
                                      </p:tavLst>
                                    </p:anim>
                                    <p:animEffect transition="in" filter="wipe(right)" prLst="gradientSize: 0.1">
                                      <p:cBhvr>
                                        <p:cTn id="37" dur="1000"/>
                                        <p:tgtEl>
                                          <p:spTgt spid="24580"/>
                                        </p:tgtEl>
                                      </p:cBhvr>
                                    </p:animEffect>
                                  </p:childTnLst>
                                </p:cTn>
                              </p:par>
                              <p:par>
                                <p:cTn id="38" presetID="29" presetClass="entr" presetSubtype="0" fill="hold" grpId="0" nodeType="withEffect">
                                  <p:stCondLst>
                                    <p:cond delay="0"/>
                                  </p:stCondLst>
                                  <p:childTnLst>
                                    <p:set>
                                      <p:cBhvr>
                                        <p:cTn id="39" dur="1" fill="hold">
                                          <p:stCondLst>
                                            <p:cond delay="0"/>
                                          </p:stCondLst>
                                        </p:cTn>
                                        <p:tgtEl>
                                          <p:spTgt spid="24583"/>
                                        </p:tgtEl>
                                        <p:attrNameLst>
                                          <p:attrName>style.visibility</p:attrName>
                                        </p:attrNameLst>
                                      </p:cBhvr>
                                      <p:to>
                                        <p:strVal val="visible"/>
                                      </p:to>
                                    </p:set>
                                    <p:anim calcmode="lin" valueType="num">
                                      <p:cBhvr>
                                        <p:cTn id="40" dur="1000" fill="hold"/>
                                        <p:tgtEl>
                                          <p:spTgt spid="24583"/>
                                        </p:tgtEl>
                                        <p:attrNameLst>
                                          <p:attrName>ppt_x</p:attrName>
                                        </p:attrNameLst>
                                      </p:cBhvr>
                                      <p:tavLst>
                                        <p:tav tm="0">
                                          <p:val>
                                            <p:strVal val="#ppt_x-.2"/>
                                          </p:val>
                                        </p:tav>
                                        <p:tav tm="100000">
                                          <p:val>
                                            <p:strVal val="#ppt_x"/>
                                          </p:val>
                                        </p:tav>
                                      </p:tavLst>
                                    </p:anim>
                                    <p:anim calcmode="lin" valueType="num">
                                      <p:cBhvr>
                                        <p:cTn id="41" dur="1000" fill="hold"/>
                                        <p:tgtEl>
                                          <p:spTgt spid="24583"/>
                                        </p:tgtEl>
                                        <p:attrNameLst>
                                          <p:attrName>ppt_y</p:attrName>
                                        </p:attrNameLst>
                                      </p:cBhvr>
                                      <p:tavLst>
                                        <p:tav tm="0">
                                          <p:val>
                                            <p:strVal val="#ppt_y"/>
                                          </p:val>
                                        </p:tav>
                                        <p:tav tm="100000">
                                          <p:val>
                                            <p:strVal val="#ppt_y"/>
                                          </p:val>
                                        </p:tav>
                                      </p:tavLst>
                                    </p:anim>
                                    <p:animEffect transition="in" filter="wipe(right)" prLst="gradientSize: 0.1">
                                      <p:cBhvr>
                                        <p:cTn id="42" dur="1000"/>
                                        <p:tgtEl>
                                          <p:spTgt spid="245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p:bldP spid="24582" grpId="0"/>
      <p:bldP spid="2458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A8F23B-D2B5-4DFE-BF5F-E4083A4BDB1E}" type="slidenum">
              <a:rPr lang="en-US" smtClean="0"/>
              <a:t>14</a:t>
            </a:fld>
            <a:endParaRPr lang="en-US"/>
          </a:p>
        </p:txBody>
      </p:sp>
      <p:sp>
        <p:nvSpPr>
          <p:cNvPr id="10" name="Title 9"/>
          <p:cNvSpPr>
            <a:spLocks noGrp="1"/>
          </p:cNvSpPr>
          <p:nvPr>
            <p:ph type="title"/>
          </p:nvPr>
        </p:nvSpPr>
        <p:spPr>
          <a:xfrm>
            <a:off x="211711" y="459783"/>
            <a:ext cx="8153400" cy="1987921"/>
          </a:xfrm>
        </p:spPr>
        <p:txBody>
          <a:bodyPr/>
          <a:lstStyle/>
          <a:p>
            <a:r>
              <a:rPr lang="en-US" b="1" dirty="0"/>
              <a:t>Impact of Trauma</a:t>
            </a:r>
            <a:br>
              <a:rPr lang="en-US" b="1" dirty="0"/>
            </a:br>
            <a:r>
              <a:rPr lang="en-US" sz="1400" b="1" dirty="0"/>
              <a:t>Children are often very confused about what has happened to them and find it difficult </a:t>
            </a:r>
            <a:br>
              <a:rPr lang="en-US" sz="1400" b="1" dirty="0"/>
            </a:br>
            <a:r>
              <a:rPr lang="en-US" sz="1400" b="1" dirty="0"/>
              <a:t>to make sense of their feelings following trauma. This affects their ability to </a:t>
            </a:r>
            <a:r>
              <a:rPr lang="en-US" sz="1400" b="1" dirty="0" err="1"/>
              <a:t>rationalise</a:t>
            </a:r>
            <a:r>
              <a:rPr lang="en-US" sz="1400" b="1" dirty="0"/>
              <a:t> </a:t>
            </a:r>
            <a:br>
              <a:rPr lang="en-US" sz="1400" b="1" dirty="0"/>
            </a:br>
            <a:r>
              <a:rPr lang="en-US" sz="1400" b="1" dirty="0"/>
              <a:t>how they are feeling and use the thinking part of their brain to decide upon how to cope. Instead the emotional or instinctive parts of the brain are used which results in </a:t>
            </a:r>
            <a:r>
              <a:rPr lang="en-US" sz="1400" b="1" dirty="0" err="1"/>
              <a:t>behaviours</a:t>
            </a:r>
            <a:r>
              <a:rPr lang="en-US" sz="1400" b="1" dirty="0"/>
              <a:t> a child may not usually display.</a:t>
            </a:r>
            <a:br>
              <a:rPr lang="en-US" b="1" dirty="0"/>
            </a:br>
            <a:endParaRPr lang="en-US" b="1" dirty="0"/>
          </a:p>
        </p:txBody>
      </p:sp>
      <p:pic>
        <p:nvPicPr>
          <p:cNvPr id="2" name="Picture 1" title="brai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8025" y="3025854"/>
            <a:ext cx="4770124" cy="3814225"/>
          </a:xfrm>
          <a:prstGeom prst="rect">
            <a:avLst/>
          </a:prstGeom>
        </p:spPr>
      </p:pic>
      <p:sp>
        <p:nvSpPr>
          <p:cNvPr id="3" name="Down Arrow 2" title="arrow pointing up"/>
          <p:cNvSpPr/>
          <p:nvPr/>
        </p:nvSpPr>
        <p:spPr>
          <a:xfrm rot="10800000">
            <a:off x="1006009" y="3105833"/>
            <a:ext cx="865632" cy="36119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5586619" y="5509615"/>
            <a:ext cx="1442809" cy="646331"/>
          </a:xfrm>
          <a:prstGeom prst="rect">
            <a:avLst/>
          </a:prstGeom>
          <a:noFill/>
        </p:spPr>
        <p:txBody>
          <a:bodyPr wrap="square" rtlCol="0">
            <a:spAutoFit/>
          </a:bodyPr>
          <a:lstStyle/>
          <a:p>
            <a:pPr algn="ctr"/>
            <a:r>
              <a:rPr lang="en-US" dirty="0">
                <a:solidFill>
                  <a:schemeClr val="accent2"/>
                </a:solidFill>
              </a:rPr>
              <a:t>Instinctive</a:t>
            </a:r>
          </a:p>
          <a:p>
            <a:pPr algn="ctr"/>
            <a:r>
              <a:rPr lang="en-US" dirty="0">
                <a:solidFill>
                  <a:schemeClr val="accent2"/>
                </a:solidFill>
              </a:rPr>
              <a:t> Brain</a:t>
            </a:r>
          </a:p>
        </p:txBody>
      </p:sp>
      <p:cxnSp>
        <p:nvCxnSpPr>
          <p:cNvPr id="8" name="Straight Arrow Connector 7" descr="arrow pointing to instinctive brain"/>
          <p:cNvCxnSpPr>
            <a:cxnSpLocks/>
          </p:cNvCxnSpPr>
          <p:nvPr/>
        </p:nvCxnSpPr>
        <p:spPr>
          <a:xfrm flipH="1" flipV="1">
            <a:off x="5271866" y="4896466"/>
            <a:ext cx="595534" cy="613149"/>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5463441" y="3316449"/>
            <a:ext cx="1274708" cy="646331"/>
          </a:xfrm>
          <a:prstGeom prst="rect">
            <a:avLst/>
          </a:prstGeom>
          <a:noFill/>
        </p:spPr>
        <p:txBody>
          <a:bodyPr wrap="none" rtlCol="0">
            <a:spAutoFit/>
          </a:bodyPr>
          <a:lstStyle/>
          <a:p>
            <a:pPr algn="ctr"/>
            <a:r>
              <a:rPr lang="en-US" dirty="0">
                <a:solidFill>
                  <a:schemeClr val="accent2"/>
                </a:solidFill>
              </a:rPr>
              <a:t>Emotional </a:t>
            </a:r>
          </a:p>
          <a:p>
            <a:pPr algn="ctr"/>
            <a:r>
              <a:rPr lang="en-US" dirty="0">
                <a:solidFill>
                  <a:schemeClr val="accent2"/>
                </a:solidFill>
              </a:rPr>
              <a:t>Brain</a:t>
            </a:r>
          </a:p>
        </p:txBody>
      </p:sp>
      <p:cxnSp>
        <p:nvCxnSpPr>
          <p:cNvPr id="11" name="Straight Arrow Connector 10" title="arrow pointing to emotional brain"/>
          <p:cNvCxnSpPr>
            <a:cxnSpLocks/>
          </p:cNvCxnSpPr>
          <p:nvPr/>
        </p:nvCxnSpPr>
        <p:spPr>
          <a:xfrm flipH="1">
            <a:off x="5029200" y="3950843"/>
            <a:ext cx="1524000" cy="323165"/>
          </a:xfrm>
          <a:prstGeom prst="straightConnector1">
            <a:avLst/>
          </a:prstGeom>
          <a:ln w="317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127302" y="3105834"/>
            <a:ext cx="1120820" cy="646331"/>
          </a:xfrm>
          <a:prstGeom prst="rect">
            <a:avLst/>
          </a:prstGeom>
          <a:noFill/>
        </p:spPr>
        <p:txBody>
          <a:bodyPr wrap="none" rtlCol="0">
            <a:spAutoFit/>
          </a:bodyPr>
          <a:lstStyle/>
          <a:p>
            <a:r>
              <a:rPr lang="en-US" dirty="0">
                <a:solidFill>
                  <a:schemeClr val="accent2"/>
                </a:solidFill>
              </a:rPr>
              <a:t>Thinking </a:t>
            </a:r>
          </a:p>
          <a:p>
            <a:pPr algn="ctr"/>
            <a:r>
              <a:rPr lang="en-US" dirty="0">
                <a:solidFill>
                  <a:schemeClr val="accent2"/>
                </a:solidFill>
              </a:rPr>
              <a:t>Brain</a:t>
            </a:r>
          </a:p>
        </p:txBody>
      </p:sp>
      <p:cxnSp>
        <p:nvCxnSpPr>
          <p:cNvPr id="14" name="Straight Arrow Connector 13" descr="arrow pointing to thinking brain"/>
          <p:cNvCxnSpPr>
            <a:stCxn id="12" idx="3"/>
          </p:cNvCxnSpPr>
          <p:nvPr/>
        </p:nvCxnSpPr>
        <p:spPr>
          <a:xfrm>
            <a:off x="3248122" y="3429000"/>
            <a:ext cx="624226" cy="346318"/>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5" name="Picture 2" descr="Logo for Willow Grove Primary School">
            <a:extLst>
              <a:ext uri="{FF2B5EF4-FFF2-40B4-BE49-F238E27FC236}">
                <a16:creationId xmlns:a16="http://schemas.microsoft.com/office/drawing/2014/main" id="{B641F208-48F4-97AE-D3C6-92B2A8A8A2D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05800" y="-7374"/>
            <a:ext cx="979488"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922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2A8F23B-D2B5-4DFE-BF5F-E4083A4BDB1E}" type="slidenum">
              <a:rPr lang="en-US" smtClean="0"/>
              <a:t>15</a:t>
            </a:fld>
            <a:endParaRPr lang="en-US"/>
          </a:p>
        </p:txBody>
      </p:sp>
      <p:sp>
        <p:nvSpPr>
          <p:cNvPr id="2" name="Title 1"/>
          <p:cNvSpPr>
            <a:spLocks noGrp="1"/>
          </p:cNvSpPr>
          <p:nvPr>
            <p:ph type="title"/>
          </p:nvPr>
        </p:nvSpPr>
        <p:spPr>
          <a:xfrm>
            <a:off x="228600" y="457200"/>
            <a:ext cx="7467600" cy="1400530"/>
          </a:xfrm>
        </p:spPr>
        <p:txBody>
          <a:bodyPr/>
          <a:lstStyle/>
          <a:p>
            <a:r>
              <a:rPr lang="en-US" sz="3600" b="1" dirty="0"/>
              <a:t>Common Post-traumatic Triggers</a:t>
            </a:r>
            <a:br>
              <a:rPr lang="en-US" sz="3600" b="1" dirty="0"/>
            </a:br>
            <a:r>
              <a:rPr lang="en-US" sz="1400" b="1" dirty="0"/>
              <a:t>These are some of the things that may heighten a child's emotions following trauma.</a:t>
            </a:r>
            <a:endParaRPr lang="en-US" sz="3600" b="1" dirty="0"/>
          </a:p>
        </p:txBody>
      </p:sp>
      <p:sp>
        <p:nvSpPr>
          <p:cNvPr id="3" name="Content Placeholder 2"/>
          <p:cNvSpPr>
            <a:spLocks noGrp="1"/>
          </p:cNvSpPr>
          <p:nvPr>
            <p:ph sz="half" idx="1"/>
          </p:nvPr>
        </p:nvSpPr>
        <p:spPr>
          <a:xfrm>
            <a:off x="827700" y="1524000"/>
            <a:ext cx="3298113" cy="5105400"/>
          </a:xfrm>
        </p:spPr>
        <p:txBody>
          <a:bodyPr>
            <a:noAutofit/>
          </a:bodyPr>
          <a:lstStyle/>
          <a:p>
            <a:r>
              <a:rPr lang="en-US" dirty="0"/>
              <a:t>Therapy &amp; therapists</a:t>
            </a:r>
          </a:p>
          <a:p>
            <a:r>
              <a:rPr lang="en-US" dirty="0"/>
              <a:t>Being asked questions</a:t>
            </a:r>
          </a:p>
          <a:p>
            <a:r>
              <a:rPr lang="en-US" dirty="0"/>
              <a:t>Self-disclosure</a:t>
            </a:r>
          </a:p>
          <a:p>
            <a:r>
              <a:rPr lang="en-US" dirty="0"/>
              <a:t>Being put on the spot</a:t>
            </a:r>
          </a:p>
          <a:p>
            <a:r>
              <a:rPr lang="en-US" dirty="0"/>
              <a:t>Being center of attention</a:t>
            </a:r>
          </a:p>
          <a:p>
            <a:r>
              <a:rPr lang="en-US" dirty="0"/>
              <a:t>Loud noises</a:t>
            </a:r>
          </a:p>
          <a:p>
            <a:r>
              <a:rPr lang="en-US" dirty="0"/>
              <a:t>Authority figures</a:t>
            </a:r>
          </a:p>
          <a:p>
            <a:r>
              <a:rPr lang="en-US" dirty="0"/>
              <a:t>Being told “No”</a:t>
            </a:r>
          </a:p>
          <a:p>
            <a:r>
              <a:rPr lang="en-US" dirty="0"/>
              <a:t>Males/females</a:t>
            </a:r>
          </a:p>
          <a:p>
            <a:r>
              <a:rPr lang="en-US" dirty="0"/>
              <a:t>Criticism, feedback</a:t>
            </a:r>
          </a:p>
          <a:p>
            <a:r>
              <a:rPr lang="en-US" dirty="0"/>
              <a:t>Home/family</a:t>
            </a:r>
          </a:p>
          <a:p>
            <a:r>
              <a:rPr lang="en-US" dirty="0"/>
              <a:t>Eye Contact</a:t>
            </a:r>
          </a:p>
        </p:txBody>
      </p:sp>
      <p:sp>
        <p:nvSpPr>
          <p:cNvPr id="4" name="Content Placeholder 3"/>
          <p:cNvSpPr>
            <a:spLocks noGrp="1"/>
          </p:cNvSpPr>
          <p:nvPr>
            <p:ph sz="half" idx="2"/>
          </p:nvPr>
        </p:nvSpPr>
        <p:spPr>
          <a:xfrm>
            <a:off x="4241975" y="1524000"/>
            <a:ext cx="3298115" cy="5029199"/>
          </a:xfrm>
        </p:spPr>
        <p:txBody>
          <a:bodyPr>
            <a:normAutofit lnSpcReduction="10000"/>
          </a:bodyPr>
          <a:lstStyle/>
          <a:p>
            <a:r>
              <a:rPr lang="en-US" dirty="0"/>
              <a:t>Recall of traumatic event</a:t>
            </a:r>
          </a:p>
          <a:p>
            <a:r>
              <a:rPr lang="en-US" dirty="0"/>
              <a:t>Anniversaries</a:t>
            </a:r>
          </a:p>
          <a:p>
            <a:r>
              <a:rPr lang="en-US" dirty="0"/>
              <a:t>Not allowed to speak</a:t>
            </a:r>
          </a:p>
          <a:p>
            <a:r>
              <a:rPr lang="en-US" dirty="0"/>
              <a:t>Being ignored</a:t>
            </a:r>
          </a:p>
          <a:p>
            <a:r>
              <a:rPr lang="en-US" dirty="0"/>
              <a:t>Emotions, vulnerability</a:t>
            </a:r>
          </a:p>
          <a:p>
            <a:r>
              <a:rPr lang="en-US" dirty="0"/>
              <a:t>Unfamiliar stimuli</a:t>
            </a:r>
          </a:p>
          <a:p>
            <a:r>
              <a:rPr lang="en-US" dirty="0"/>
              <a:t>Demands/being asked to do something</a:t>
            </a:r>
          </a:p>
          <a:p>
            <a:r>
              <a:rPr lang="en-US" dirty="0"/>
              <a:t>Having to say “Yes”</a:t>
            </a:r>
          </a:p>
          <a:p>
            <a:r>
              <a:rPr lang="en-US" dirty="0"/>
              <a:t>Night time, sleep</a:t>
            </a:r>
          </a:p>
          <a:p>
            <a:r>
              <a:rPr lang="en-US" dirty="0"/>
              <a:t>Confrontation</a:t>
            </a:r>
          </a:p>
          <a:p>
            <a:r>
              <a:rPr lang="en-US" dirty="0"/>
              <a:t>Intimacy</a:t>
            </a:r>
          </a:p>
          <a:p>
            <a:r>
              <a:rPr lang="en-US" dirty="0"/>
              <a:t>Commitment</a:t>
            </a:r>
          </a:p>
        </p:txBody>
      </p:sp>
      <p:pic>
        <p:nvPicPr>
          <p:cNvPr id="6" name="Picture 2" descr="Logo for Willow Grove Primary School">
            <a:extLst>
              <a:ext uri="{FF2B5EF4-FFF2-40B4-BE49-F238E27FC236}">
                <a16:creationId xmlns:a16="http://schemas.microsoft.com/office/drawing/2014/main" id="{267B0713-638F-2195-72D0-8BD4E92AC0E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05800" y="-7374"/>
            <a:ext cx="979488"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7284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1" end="1"/>
                                            </p:txEl>
                                          </p:spTgt>
                                        </p:tgtEl>
                                        <p:attrNameLst>
                                          <p:attrName>style.color</p:attrName>
                                        </p:attrNameLst>
                                      </p:cBhvr>
                                      <p:to>
                                        <a:schemeClr val="accent2"/>
                                      </p:to>
                                    </p:animClr>
                                  </p:childTnLst>
                                </p:cTn>
                              </p:par>
                              <p:par>
                                <p:cTn id="7" presetID="3" presetClass="emph" presetSubtype="2"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chemeClr val="accent2"/>
                                      </p:to>
                                    </p:animClr>
                                  </p:childTnLst>
                                </p:cTn>
                              </p:par>
                              <p:par>
                                <p:cTn id="9" presetID="3" presetClass="emph" presetSubtype="2" fill="hold" nodeType="withEffect">
                                  <p:stCondLst>
                                    <p:cond delay="0"/>
                                  </p:stCondLst>
                                  <p:childTnLst>
                                    <p:animClr clrSpc="rgb" dir="cw">
                                      <p:cBhvr override="childStyle">
                                        <p:cTn id="10" dur="2000" fill="hold"/>
                                        <p:tgtEl>
                                          <p:spTgt spid="3">
                                            <p:txEl>
                                              <p:pRg st="3" end="3"/>
                                            </p:txEl>
                                          </p:spTgt>
                                        </p:tgtEl>
                                        <p:attrNameLst>
                                          <p:attrName>style.color</p:attrName>
                                        </p:attrNameLst>
                                      </p:cBhvr>
                                      <p:to>
                                        <a:schemeClr val="accent2"/>
                                      </p:to>
                                    </p:animClr>
                                  </p:childTnLst>
                                </p:cTn>
                              </p:par>
                              <p:par>
                                <p:cTn id="11" presetID="3" presetClass="emph" presetSubtype="2" fill="hold" nodeType="withEffect">
                                  <p:stCondLst>
                                    <p:cond delay="0"/>
                                  </p:stCondLst>
                                  <p:childTnLst>
                                    <p:animClr clrSpc="rgb" dir="cw">
                                      <p:cBhvr override="childStyle">
                                        <p:cTn id="12" dur="2000" fill="hold"/>
                                        <p:tgtEl>
                                          <p:spTgt spid="3">
                                            <p:txEl>
                                              <p:pRg st="4" end="4"/>
                                            </p:txEl>
                                          </p:spTgt>
                                        </p:tgtEl>
                                        <p:attrNameLst>
                                          <p:attrName>style.color</p:attrName>
                                        </p:attrNameLst>
                                      </p:cBhvr>
                                      <p:to>
                                        <a:schemeClr val="accent2"/>
                                      </p:to>
                                    </p:animClr>
                                  </p:childTnLst>
                                </p:cTn>
                              </p:par>
                              <p:par>
                                <p:cTn id="13" presetID="3" presetClass="emph" presetSubtype="2" fill="hold" nodeType="withEffect">
                                  <p:stCondLst>
                                    <p:cond delay="0"/>
                                  </p:stCondLst>
                                  <p:childTnLst>
                                    <p:animClr clrSpc="rgb" dir="cw">
                                      <p:cBhvr override="childStyle">
                                        <p:cTn id="14" dur="2000" fill="hold"/>
                                        <p:tgtEl>
                                          <p:spTgt spid="3">
                                            <p:txEl>
                                              <p:pRg st="6" end="6"/>
                                            </p:txEl>
                                          </p:spTgt>
                                        </p:tgtEl>
                                        <p:attrNameLst>
                                          <p:attrName>style.color</p:attrName>
                                        </p:attrNameLst>
                                      </p:cBhvr>
                                      <p:to>
                                        <a:schemeClr val="accent2"/>
                                      </p:to>
                                    </p:animClr>
                                  </p:childTnLst>
                                </p:cTn>
                              </p:par>
                              <p:par>
                                <p:cTn id="15" presetID="3" presetClass="emph" presetSubtype="2" fill="hold" nodeType="withEffect">
                                  <p:stCondLst>
                                    <p:cond delay="0"/>
                                  </p:stCondLst>
                                  <p:childTnLst>
                                    <p:animClr clrSpc="rgb" dir="cw">
                                      <p:cBhvr override="childStyle">
                                        <p:cTn id="16" dur="2000" fill="hold"/>
                                        <p:tgtEl>
                                          <p:spTgt spid="3">
                                            <p:txEl>
                                              <p:pRg st="7" end="7"/>
                                            </p:txEl>
                                          </p:spTgt>
                                        </p:tgtEl>
                                        <p:attrNameLst>
                                          <p:attrName>style.color</p:attrName>
                                        </p:attrNameLst>
                                      </p:cBhvr>
                                      <p:to>
                                        <a:schemeClr val="accent2"/>
                                      </p:to>
                                    </p:animClr>
                                  </p:childTnLst>
                                </p:cTn>
                              </p:par>
                              <p:par>
                                <p:cTn id="17" presetID="3" presetClass="emph" presetSubtype="2" fill="hold" nodeType="withEffect">
                                  <p:stCondLst>
                                    <p:cond delay="0"/>
                                  </p:stCondLst>
                                  <p:childTnLst>
                                    <p:animClr clrSpc="rgb" dir="cw">
                                      <p:cBhvr override="childStyle">
                                        <p:cTn id="18" dur="2000" fill="hold"/>
                                        <p:tgtEl>
                                          <p:spTgt spid="3">
                                            <p:txEl>
                                              <p:pRg st="9" end="9"/>
                                            </p:txEl>
                                          </p:spTgt>
                                        </p:tgtEl>
                                        <p:attrNameLst>
                                          <p:attrName>style.color</p:attrName>
                                        </p:attrNameLst>
                                      </p:cBhvr>
                                      <p:to>
                                        <a:schemeClr val="accent2"/>
                                      </p:to>
                                    </p:animClr>
                                  </p:childTnLst>
                                </p:cTn>
                              </p:par>
                              <p:par>
                                <p:cTn id="19" presetID="3" presetClass="emph" presetSubtype="2" fill="hold" nodeType="withEffect">
                                  <p:stCondLst>
                                    <p:cond delay="0"/>
                                  </p:stCondLst>
                                  <p:childTnLst>
                                    <p:animClr clrSpc="rgb" dir="cw">
                                      <p:cBhvr override="childStyle">
                                        <p:cTn id="20" dur="2000" fill="hold"/>
                                        <p:tgtEl>
                                          <p:spTgt spid="3">
                                            <p:txEl>
                                              <p:pRg st="11" end="11"/>
                                            </p:txEl>
                                          </p:spTgt>
                                        </p:tgtEl>
                                        <p:attrNameLst>
                                          <p:attrName>style.color</p:attrName>
                                        </p:attrNameLst>
                                      </p:cBhvr>
                                      <p:to>
                                        <a:schemeClr val="accent2"/>
                                      </p:to>
                                    </p:animClr>
                                  </p:childTnLst>
                                </p:cTn>
                              </p:par>
                              <p:par>
                                <p:cTn id="21" presetID="3" presetClass="emph" presetSubtype="2" fill="hold" nodeType="withEffect">
                                  <p:stCondLst>
                                    <p:cond delay="0"/>
                                  </p:stCondLst>
                                  <p:childTnLst>
                                    <p:animClr clrSpc="rgb" dir="cw">
                                      <p:cBhvr override="childStyle">
                                        <p:cTn id="22" dur="2000" fill="hold"/>
                                        <p:tgtEl>
                                          <p:spTgt spid="4">
                                            <p:txEl>
                                              <p:pRg st="2" end="2"/>
                                            </p:txEl>
                                          </p:spTgt>
                                        </p:tgtEl>
                                        <p:attrNameLst>
                                          <p:attrName>style.color</p:attrName>
                                        </p:attrNameLst>
                                      </p:cBhvr>
                                      <p:to>
                                        <a:schemeClr val="accent2"/>
                                      </p:to>
                                    </p:animClr>
                                  </p:childTnLst>
                                </p:cTn>
                              </p:par>
                              <p:par>
                                <p:cTn id="23" presetID="3" presetClass="emph" presetSubtype="2" fill="hold" nodeType="withEffect">
                                  <p:stCondLst>
                                    <p:cond delay="0"/>
                                  </p:stCondLst>
                                  <p:childTnLst>
                                    <p:animClr clrSpc="rgb" dir="cw">
                                      <p:cBhvr override="childStyle">
                                        <p:cTn id="24" dur="2000" fill="hold"/>
                                        <p:tgtEl>
                                          <p:spTgt spid="4">
                                            <p:txEl>
                                              <p:pRg st="3" end="3"/>
                                            </p:txEl>
                                          </p:spTgt>
                                        </p:tgtEl>
                                        <p:attrNameLst>
                                          <p:attrName>style.color</p:attrName>
                                        </p:attrNameLst>
                                      </p:cBhvr>
                                      <p:to>
                                        <a:schemeClr val="accent2"/>
                                      </p:to>
                                    </p:animClr>
                                  </p:childTnLst>
                                </p:cTn>
                              </p:par>
                              <p:par>
                                <p:cTn id="25" presetID="3" presetClass="emph" presetSubtype="2" fill="hold" nodeType="withEffect">
                                  <p:stCondLst>
                                    <p:cond delay="0"/>
                                  </p:stCondLst>
                                  <p:childTnLst>
                                    <p:animClr clrSpc="rgb" dir="cw">
                                      <p:cBhvr override="childStyle">
                                        <p:cTn id="26" dur="2000" fill="hold"/>
                                        <p:tgtEl>
                                          <p:spTgt spid="4">
                                            <p:txEl>
                                              <p:pRg st="4" end="4"/>
                                            </p:txEl>
                                          </p:spTgt>
                                        </p:tgtEl>
                                        <p:attrNameLst>
                                          <p:attrName>style.color</p:attrName>
                                        </p:attrNameLst>
                                      </p:cBhvr>
                                      <p:to>
                                        <a:schemeClr val="accent2"/>
                                      </p:to>
                                    </p:animClr>
                                  </p:childTnLst>
                                </p:cTn>
                              </p:par>
                              <p:par>
                                <p:cTn id="27" presetID="3" presetClass="emph" presetSubtype="2" fill="hold" nodeType="withEffect">
                                  <p:stCondLst>
                                    <p:cond delay="0"/>
                                  </p:stCondLst>
                                  <p:childTnLst>
                                    <p:animClr clrSpc="rgb" dir="cw">
                                      <p:cBhvr override="childStyle">
                                        <p:cTn id="28" dur="2000" fill="hold"/>
                                        <p:tgtEl>
                                          <p:spTgt spid="4">
                                            <p:txEl>
                                              <p:pRg st="5" end="5"/>
                                            </p:txEl>
                                          </p:spTgt>
                                        </p:tgtEl>
                                        <p:attrNameLst>
                                          <p:attrName>style.color</p:attrName>
                                        </p:attrNameLst>
                                      </p:cBhvr>
                                      <p:to>
                                        <a:schemeClr val="accent2"/>
                                      </p:to>
                                    </p:animClr>
                                  </p:childTnLst>
                                </p:cTn>
                              </p:par>
                              <p:par>
                                <p:cTn id="29" presetID="3" presetClass="emph" presetSubtype="2" fill="hold" nodeType="withEffect">
                                  <p:stCondLst>
                                    <p:cond delay="0"/>
                                  </p:stCondLst>
                                  <p:childTnLst>
                                    <p:animClr clrSpc="rgb" dir="cw">
                                      <p:cBhvr override="childStyle">
                                        <p:cTn id="30" dur="2000" fill="hold"/>
                                        <p:tgtEl>
                                          <p:spTgt spid="4">
                                            <p:txEl>
                                              <p:pRg st="7" end="7"/>
                                            </p:txEl>
                                          </p:spTgt>
                                        </p:tgtEl>
                                        <p:attrNameLst>
                                          <p:attrName>style.color</p:attrName>
                                        </p:attrNameLst>
                                      </p:cBhvr>
                                      <p:to>
                                        <a:schemeClr val="accent2"/>
                                      </p:to>
                                    </p:animClr>
                                  </p:childTnLst>
                                </p:cTn>
                              </p:par>
                              <p:par>
                                <p:cTn id="31" presetID="3" presetClass="emph" presetSubtype="2" fill="hold" nodeType="withEffect">
                                  <p:stCondLst>
                                    <p:cond delay="0"/>
                                  </p:stCondLst>
                                  <p:childTnLst>
                                    <p:animClr clrSpc="rgb" dir="cw">
                                      <p:cBhvr override="childStyle">
                                        <p:cTn id="32" dur="2000" fill="hold"/>
                                        <p:tgtEl>
                                          <p:spTgt spid="4">
                                            <p:txEl>
                                              <p:pRg st="9" end="9"/>
                                            </p:txEl>
                                          </p:spTgt>
                                        </p:tgtEl>
                                        <p:attrNameLst>
                                          <p:attrName>style.color</p:attrName>
                                        </p:attrNameLst>
                                      </p:cBhvr>
                                      <p:to>
                                        <a:schemeClr val="accent2"/>
                                      </p:to>
                                    </p:animClr>
                                  </p:childTnLst>
                                </p:cTn>
                              </p:par>
                              <p:par>
                                <p:cTn id="33" presetID="3" presetClass="emph" presetSubtype="2" fill="hold" nodeType="withEffect">
                                  <p:stCondLst>
                                    <p:cond delay="0"/>
                                  </p:stCondLst>
                                  <p:childTnLst>
                                    <p:animClr clrSpc="rgb" dir="cw">
                                      <p:cBhvr override="childStyle">
                                        <p:cTn id="34" dur="2000" fill="hold"/>
                                        <p:tgtEl>
                                          <p:spTgt spid="4">
                                            <p:txEl>
                                              <p:pRg st="11" end="11"/>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A8F23B-D2B5-4DFE-BF5F-E4083A4BDB1E}" type="slidenum">
              <a:rPr lang="en-US" smtClean="0"/>
              <a:t>16</a:t>
            </a:fld>
            <a:endParaRPr lang="en-US"/>
          </a:p>
        </p:txBody>
      </p:sp>
      <p:sp>
        <p:nvSpPr>
          <p:cNvPr id="2" name="Title 1"/>
          <p:cNvSpPr>
            <a:spLocks noGrp="1"/>
          </p:cNvSpPr>
          <p:nvPr>
            <p:ph type="title"/>
          </p:nvPr>
        </p:nvSpPr>
        <p:spPr>
          <a:xfrm>
            <a:off x="441367" y="148115"/>
            <a:ext cx="7055380" cy="1400530"/>
          </a:xfrm>
        </p:spPr>
        <p:txBody>
          <a:bodyPr/>
          <a:lstStyle/>
          <a:p>
            <a:r>
              <a:rPr lang="en-US" b="1" dirty="0"/>
              <a:t>Survival Response</a:t>
            </a:r>
            <a:br>
              <a:rPr lang="en-US" b="1" dirty="0"/>
            </a:br>
            <a:r>
              <a:rPr lang="en-US" sz="1400" b="1" dirty="0"/>
              <a:t>This explains in more detail responses to trauma.</a:t>
            </a:r>
            <a:endParaRPr lang="en-US" b="1" dirty="0"/>
          </a:p>
        </p:txBody>
      </p:sp>
      <p:graphicFrame>
        <p:nvGraphicFramePr>
          <p:cNvPr id="8" name="Content Placeholder 2">
            <a:extLst>
              <a:ext uri="{FF2B5EF4-FFF2-40B4-BE49-F238E27FC236}">
                <a16:creationId xmlns:a16="http://schemas.microsoft.com/office/drawing/2014/main" id="{A802AFD9-6F15-82E2-5A07-EF0756FF4F19}"/>
              </a:ext>
            </a:extLst>
          </p:cNvPr>
          <p:cNvGraphicFramePr>
            <a:graphicFrameLocks noGrp="1"/>
          </p:cNvGraphicFramePr>
          <p:nvPr>
            <p:ph idx="1"/>
          </p:nvPr>
        </p:nvGraphicFramePr>
        <p:xfrm>
          <a:off x="828436" y="1371600"/>
          <a:ext cx="7324964" cy="45173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685800" y="5888965"/>
            <a:ext cx="7606570" cy="523220"/>
          </a:xfrm>
          <a:prstGeom prst="rect">
            <a:avLst/>
          </a:prstGeom>
          <a:noFill/>
        </p:spPr>
        <p:txBody>
          <a:bodyPr wrap="none" rtlCol="0">
            <a:spAutoFit/>
          </a:bodyPr>
          <a:lstStyle/>
          <a:p>
            <a:r>
              <a:rPr lang="en-US" sz="2800" b="1" dirty="0"/>
              <a:t>Intervention is needed to support the child.</a:t>
            </a:r>
          </a:p>
        </p:txBody>
      </p:sp>
      <p:pic>
        <p:nvPicPr>
          <p:cNvPr id="6" name="Picture 2" descr="Logo for Willow Grove Primary School">
            <a:extLst>
              <a:ext uri="{FF2B5EF4-FFF2-40B4-BE49-F238E27FC236}">
                <a16:creationId xmlns:a16="http://schemas.microsoft.com/office/drawing/2014/main" id="{76504472-D632-1451-E982-C2F61A01055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305800" y="-7374"/>
            <a:ext cx="979488"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3965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12A8F23B-D2B5-4DFE-BF5F-E4083A4BDB1E}" type="slidenum">
              <a:rPr lang="en-US" smtClean="0"/>
              <a:t>17</a:t>
            </a:fld>
            <a:endParaRPr lang="en-US"/>
          </a:p>
        </p:txBody>
      </p:sp>
      <p:sp>
        <p:nvSpPr>
          <p:cNvPr id="15362" name="Rectangle 2"/>
          <p:cNvSpPr>
            <a:spLocks noGrp="1" noChangeArrowheads="1"/>
          </p:cNvSpPr>
          <p:nvPr>
            <p:ph type="title"/>
          </p:nvPr>
        </p:nvSpPr>
        <p:spPr>
          <a:xfrm>
            <a:off x="147150" y="135639"/>
            <a:ext cx="8534400" cy="758952"/>
          </a:xfrm>
        </p:spPr>
        <p:txBody>
          <a:bodyPr>
            <a:noAutofit/>
          </a:bodyPr>
          <a:lstStyle/>
          <a:p>
            <a:pPr eaLnBrk="1" hangingPunct="1"/>
            <a:r>
              <a:rPr lang="en-US" sz="3600" b="1"/>
              <a:t>Core Values of Trauma-</a:t>
            </a:r>
            <a:br>
              <a:rPr lang="en-US" sz="3600" b="1"/>
            </a:br>
            <a:r>
              <a:rPr lang="en-US" sz="3600" b="1"/>
              <a:t>Informed Care</a:t>
            </a:r>
            <a:br>
              <a:rPr lang="en-US" sz="3600" b="1"/>
            </a:br>
            <a:r>
              <a:rPr lang="en-US" sz="1400" b="1"/>
              <a:t>Traumatised children need:</a:t>
            </a:r>
            <a:br>
              <a:rPr lang="en-US" sz="3600" b="1"/>
            </a:br>
            <a:endParaRPr lang="en-US" sz="3600" b="1" dirty="0"/>
          </a:p>
        </p:txBody>
      </p:sp>
      <p:sp>
        <p:nvSpPr>
          <p:cNvPr id="15363" name="Rectangle 3"/>
          <p:cNvSpPr>
            <a:spLocks noGrp="1" noChangeArrowheads="1"/>
          </p:cNvSpPr>
          <p:nvPr>
            <p:ph idx="1"/>
          </p:nvPr>
        </p:nvSpPr>
        <p:spPr>
          <a:xfrm>
            <a:off x="522900" y="1524000"/>
            <a:ext cx="7782900" cy="4818885"/>
          </a:xfrm>
        </p:spPr>
        <p:txBody>
          <a:bodyPr>
            <a:noAutofit/>
          </a:bodyPr>
          <a:lstStyle/>
          <a:p>
            <a:pPr eaLnBrk="1" hangingPunct="1"/>
            <a:r>
              <a:rPr lang="en-US" sz="1900" b="1" u="sng" dirty="0"/>
              <a:t>Safety</a:t>
            </a:r>
            <a:r>
              <a:rPr lang="en-US" sz="1900" u="sng" dirty="0"/>
              <a:t>:</a:t>
            </a:r>
            <a:r>
              <a:rPr lang="en-US" sz="1900" dirty="0"/>
              <a:t> reminding a child they are safe promotes a sense of safety and aids healing</a:t>
            </a:r>
            <a:endParaRPr lang="en-US" sz="1900" u="sng" dirty="0"/>
          </a:p>
          <a:p>
            <a:pPr eaLnBrk="1" hangingPunct="1"/>
            <a:r>
              <a:rPr lang="en-US" sz="1900" b="1" u="sng" dirty="0"/>
              <a:t>Trustworthiness</a:t>
            </a:r>
            <a:r>
              <a:rPr lang="en-US" sz="1900" b="1" dirty="0"/>
              <a:t>: </a:t>
            </a:r>
            <a:r>
              <a:rPr lang="en-US" sz="1900" dirty="0"/>
              <a:t>Children need a predictable environment</a:t>
            </a:r>
            <a:r>
              <a:rPr lang="en-US" sz="1900" b="1" dirty="0"/>
              <a:t> </a:t>
            </a:r>
            <a:r>
              <a:rPr lang="en-US" sz="1900" dirty="0"/>
              <a:t>, with tasks made clear, and appropriate boundaries</a:t>
            </a:r>
          </a:p>
          <a:p>
            <a:pPr eaLnBrk="1" hangingPunct="1"/>
            <a:r>
              <a:rPr lang="en-US" sz="1900" b="1" u="sng" dirty="0" err="1"/>
              <a:t>Empathise</a:t>
            </a:r>
            <a:r>
              <a:rPr lang="en-US" sz="1900" b="1" u="sng" dirty="0"/>
              <a:t>:</a:t>
            </a:r>
            <a:r>
              <a:rPr lang="en-US" sz="1900" dirty="0"/>
              <a:t> actively listening, validating feelings and showing understanding to help the child to feel seen and heard. </a:t>
            </a:r>
          </a:p>
          <a:p>
            <a:pPr eaLnBrk="1" hangingPunct="1"/>
            <a:r>
              <a:rPr lang="en-US" sz="1900" b="1" u="sng" dirty="0"/>
              <a:t>Calm:</a:t>
            </a:r>
            <a:r>
              <a:rPr lang="en-US" sz="1900" dirty="0"/>
              <a:t> displaying the </a:t>
            </a:r>
            <a:r>
              <a:rPr lang="en-US" sz="1900" dirty="0" err="1"/>
              <a:t>behaviour</a:t>
            </a:r>
            <a:r>
              <a:rPr lang="en-US" sz="1900" dirty="0"/>
              <a:t> you would like from the child will help them to model their </a:t>
            </a:r>
            <a:r>
              <a:rPr lang="en-US" sz="1900" dirty="0" err="1"/>
              <a:t>behaviour</a:t>
            </a:r>
            <a:r>
              <a:rPr lang="en-US" sz="1900" dirty="0"/>
              <a:t> on yours</a:t>
            </a:r>
          </a:p>
          <a:p>
            <a:r>
              <a:rPr lang="en-US" sz="1900" b="1" u="sng" dirty="0"/>
              <a:t>Space: </a:t>
            </a:r>
            <a:r>
              <a:rPr lang="en-US" sz="1900" dirty="0" err="1"/>
              <a:t>traumatised</a:t>
            </a:r>
            <a:r>
              <a:rPr lang="en-US" sz="1900" dirty="0"/>
              <a:t> children benefit from some time to process their thoughts in a quiet place and feel safe to do so</a:t>
            </a:r>
          </a:p>
          <a:p>
            <a:r>
              <a:rPr lang="en-US" sz="1900" b="1" u="sng" dirty="0"/>
              <a:t>Follow through on commitments: </a:t>
            </a:r>
            <a:r>
              <a:rPr lang="en-US" sz="1900" dirty="0"/>
              <a:t>as trusted adults, it is important that we do what we say we will do. Children gain comfort from this predictability and build deeper levels of trust</a:t>
            </a:r>
          </a:p>
          <a:p>
            <a:pPr eaLnBrk="1" hangingPunct="1"/>
            <a:endParaRPr lang="en-US" sz="2500" dirty="0"/>
          </a:p>
        </p:txBody>
      </p:sp>
      <p:pic>
        <p:nvPicPr>
          <p:cNvPr id="3" name="Picture 2" descr="Logo for Willow Grove Primary School">
            <a:extLst>
              <a:ext uri="{FF2B5EF4-FFF2-40B4-BE49-F238E27FC236}">
                <a16:creationId xmlns:a16="http://schemas.microsoft.com/office/drawing/2014/main" id="{0E56A652-D696-553C-EA7E-80BD616F73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05800" y="-7374"/>
            <a:ext cx="979488"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4760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36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36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36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36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36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dirty="0"/>
              <a:t>Contact Information</a:t>
            </a:r>
          </a:p>
        </p:txBody>
      </p:sp>
      <p:sp>
        <p:nvSpPr>
          <p:cNvPr id="5" name="Content Placeholder 4"/>
          <p:cNvSpPr>
            <a:spLocks noGrp="1"/>
          </p:cNvSpPr>
          <p:nvPr>
            <p:ph idx="1"/>
          </p:nvPr>
        </p:nvSpPr>
        <p:spPr>
          <a:xfrm>
            <a:off x="1211291" y="1524001"/>
            <a:ext cx="6711654" cy="3352800"/>
          </a:xfrm>
        </p:spPr>
        <p:txBody>
          <a:bodyPr>
            <a:normAutofit fontScale="85000" lnSpcReduction="20000"/>
          </a:bodyPr>
          <a:lstStyle/>
          <a:p>
            <a:pPr marL="0" indent="0" algn="ctr">
              <a:buNone/>
            </a:pPr>
            <a:endParaRPr lang="en-US" dirty="0"/>
          </a:p>
          <a:p>
            <a:pPr marL="0" indent="0" algn="ctr">
              <a:buNone/>
            </a:pPr>
            <a:r>
              <a:rPr lang="en-US" dirty="0"/>
              <a:t>Useful websites offering guidance for parents and carers</a:t>
            </a:r>
          </a:p>
          <a:p>
            <a:pPr marL="0" indent="0" algn="ctr">
              <a:buNone/>
            </a:pPr>
            <a:r>
              <a:rPr lang="en-GB" dirty="0">
                <a:hlinkClick r:id="rId3"/>
              </a:rPr>
              <a:t>Trauma Resources for Families</a:t>
            </a:r>
            <a:endParaRPr lang="en-GB" dirty="0"/>
          </a:p>
          <a:p>
            <a:pPr marL="0" indent="0" algn="ctr">
              <a:buNone/>
            </a:pPr>
            <a:r>
              <a:rPr lang="en-US" dirty="0">
                <a:hlinkClick r:id="rId4"/>
              </a:rPr>
              <a:t>Addressing trauma and adversity | Resources | </a:t>
            </a:r>
            <a:r>
              <a:rPr lang="en-US" dirty="0" err="1">
                <a:hlinkClick r:id="rId4"/>
              </a:rPr>
              <a:t>YoungMinds</a:t>
            </a:r>
            <a:endParaRPr lang="en-GB" dirty="0"/>
          </a:p>
          <a:p>
            <a:pPr marL="0" indent="0" algn="ctr">
              <a:buNone/>
            </a:pPr>
            <a:endParaRPr lang="en-US" dirty="0"/>
          </a:p>
          <a:p>
            <a:pPr marL="0" indent="0" algn="ctr">
              <a:buNone/>
            </a:pPr>
            <a:r>
              <a:rPr lang="en-US" dirty="0"/>
              <a:t>If you have any questions or concerns around trauma informed approaches, please contact </a:t>
            </a:r>
          </a:p>
          <a:p>
            <a:pPr marL="0" indent="0" algn="ctr">
              <a:buNone/>
            </a:pPr>
            <a:endParaRPr lang="en-US" dirty="0"/>
          </a:p>
          <a:p>
            <a:pPr marL="0" indent="0" algn="ctr">
              <a:buNone/>
            </a:pPr>
            <a:r>
              <a:rPr lang="en-US" dirty="0" err="1"/>
              <a:t>Mrs</a:t>
            </a:r>
            <a:r>
              <a:rPr lang="en-US" dirty="0"/>
              <a:t> Latham </a:t>
            </a:r>
            <a:r>
              <a:rPr lang="en-US" dirty="0">
                <a:hlinkClick r:id="rId5"/>
              </a:rPr>
              <a:t>s.latham@willowgroveprimary.org.uk</a:t>
            </a:r>
            <a:endParaRPr lang="en-US" dirty="0"/>
          </a:p>
          <a:p>
            <a:pPr marL="0" indent="0" algn="ctr">
              <a:buNone/>
            </a:pPr>
            <a:r>
              <a:rPr lang="en-US" dirty="0"/>
              <a:t>Miss Threlfall </a:t>
            </a:r>
            <a:r>
              <a:rPr lang="en-US" dirty="0">
                <a:hlinkClick r:id="rId6"/>
              </a:rPr>
              <a:t>c.threlfall@willowgroveprimary.org.uk</a:t>
            </a:r>
            <a:endParaRPr lang="en-US" dirty="0"/>
          </a:p>
          <a:p>
            <a:pPr marL="0" indent="0" algn="ctr">
              <a:buNone/>
            </a:pPr>
            <a:endParaRPr lang="en-US" dirty="0"/>
          </a:p>
          <a:p>
            <a:pPr marL="0" indent="0" algn="ctr">
              <a:buNone/>
            </a:pPr>
            <a:endParaRPr lang="en-US" dirty="0"/>
          </a:p>
          <a:p>
            <a:pPr marL="0" indent="0">
              <a:buNone/>
            </a:pPr>
            <a:endParaRPr lang="en-US" dirty="0"/>
          </a:p>
        </p:txBody>
      </p:sp>
      <p:sp>
        <p:nvSpPr>
          <p:cNvPr id="2" name="Slide Number Placeholder 1"/>
          <p:cNvSpPr>
            <a:spLocks noGrp="1"/>
          </p:cNvSpPr>
          <p:nvPr>
            <p:ph type="sldNum" sz="quarter" idx="12"/>
          </p:nvPr>
        </p:nvSpPr>
        <p:spPr/>
        <p:txBody>
          <a:bodyPr/>
          <a:lstStyle/>
          <a:p>
            <a:fld id="{12A8F23B-D2B5-4DFE-BF5F-E4083A4BDB1E}" type="slidenum">
              <a:rPr lang="en-US" smtClean="0"/>
              <a:t>18</a:t>
            </a:fld>
            <a:endParaRPr lang="en-US"/>
          </a:p>
        </p:txBody>
      </p:sp>
      <p:pic>
        <p:nvPicPr>
          <p:cNvPr id="3" name="Picture 2" descr="Logo for Willow Grove Primary School">
            <a:extLst>
              <a:ext uri="{FF2B5EF4-FFF2-40B4-BE49-F238E27FC236}">
                <a16:creationId xmlns:a16="http://schemas.microsoft.com/office/drawing/2014/main" id="{4CFC17FA-A277-1E52-4E23-A3952D81262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305800" y="-7374"/>
            <a:ext cx="979488" cy="12192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ow to raise happy children: Tips and ...">
            <a:extLst>
              <a:ext uri="{FF2B5EF4-FFF2-40B4-BE49-F238E27FC236}">
                <a16:creationId xmlns:a16="http://schemas.microsoft.com/office/drawing/2014/main" id="{01CEACFB-2C27-2521-58E8-5C5A24FA466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29000" y="4800600"/>
            <a:ext cx="2428875" cy="1876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90319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tint val="100000"/>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Template>
  <TotalTime>6594</TotalTime>
  <Words>1191</Words>
  <Application>Microsoft Office PowerPoint</Application>
  <PresentationFormat>On-screen Show (4:3)</PresentationFormat>
  <Paragraphs>205</Paragraphs>
  <Slides>18</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Century Gothic</vt:lpstr>
      <vt:lpstr>Tahoma</vt:lpstr>
      <vt:lpstr>Wingdings 3</vt:lpstr>
      <vt:lpstr>Ion</vt:lpstr>
      <vt:lpstr>Trauma informed approach. </vt:lpstr>
      <vt:lpstr>Trauma informed approach. </vt:lpstr>
      <vt:lpstr>What is trauma? </vt:lpstr>
      <vt:lpstr>The Three R’s of Trauma-Informed Care</vt:lpstr>
      <vt:lpstr>Understanding Trauma</vt:lpstr>
      <vt:lpstr>Traumatic Stress Response</vt:lpstr>
      <vt:lpstr>Trauma &amp; Toxic Stress Below are some of the underlying causes of trauma. Children may face one or more of these in their lifetime.  </vt:lpstr>
      <vt:lpstr>Impact on world view Beliefs children often have following trauma: </vt:lpstr>
      <vt:lpstr>Adverse Childhood Experiences (ACES)           </vt:lpstr>
      <vt:lpstr>ACES and Health &amp; Social Problems Research shows that there are significant risks to children who do not get support following trauma.</vt:lpstr>
      <vt:lpstr>ACES and School Performance</vt:lpstr>
      <vt:lpstr>The Impact of Trauma on Survivors</vt:lpstr>
      <vt:lpstr>Fight, Flight, Freeze</vt:lpstr>
      <vt:lpstr>Impact of Trauma Children are often very confused about what has happened to them and find it difficult  to make sense of their feelings following trauma. This affects their ability to rationalise  how they are feeling and use the thinking part of their brain to decide upon how to cope. Instead the emotional or instinctive parts of the brain are used which results in behaviours a child may not usually display. </vt:lpstr>
      <vt:lpstr>Common Post-traumatic Triggers These are some of the things that may heighten a child's emotions following trauma.</vt:lpstr>
      <vt:lpstr>Survival Response This explains in more detail responses to trauma.</vt:lpstr>
      <vt:lpstr>Core Values of Trauma- Informed Care Traumatised children need: </vt:lpstr>
      <vt:lpstr>Contact Information</vt:lpstr>
    </vt:vector>
  </TitlesOfParts>
  <Company>Monroe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Trauma Informed Family Movement</dc:title>
  <dc:creator>Elizabeth Meeker</dc:creator>
  <cp:lastModifiedBy>Clare Threlfall</cp:lastModifiedBy>
  <cp:revision>233</cp:revision>
  <cp:lastPrinted>2011-07-06T15:41:27Z</cp:lastPrinted>
  <dcterms:created xsi:type="dcterms:W3CDTF">2011-06-15T18:23:44Z</dcterms:created>
  <dcterms:modified xsi:type="dcterms:W3CDTF">2025-10-16T17:46:34Z</dcterms:modified>
</cp:coreProperties>
</file>