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83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874" y="43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bleStyles" Target="tableStyle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65318" y="1301973"/>
            <a:ext cx="872956" cy="657112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548627" y="754380"/>
            <a:ext cx="2932937" cy="1994154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310371" y="754380"/>
            <a:ext cx="3573018" cy="1994154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466331" y="1741932"/>
            <a:ext cx="1616202" cy="1994154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911339" y="1741932"/>
            <a:ext cx="3978402" cy="1994154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726935" y="2729484"/>
            <a:ext cx="3900678" cy="199415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020815" y="971245"/>
            <a:ext cx="5075555" cy="3098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rgbClr val="CC0099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6141211" y="4018533"/>
            <a:ext cx="4829175" cy="10680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rgbClr val="CC0099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rgbClr val="CC0099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6939" y="1849882"/>
            <a:ext cx="4803140" cy="37560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1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10/14/2025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10/14/2025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  <p:pic>
        <p:nvPicPr>
          <p:cNvPr id="9" name="Picture 8" descr="A green tree with leaves&#10;&#10;AI-generated content may be incorrect.">
            <a:extLst>
              <a:ext uri="{FF2B5EF4-FFF2-40B4-BE49-F238E27FC236}">
                <a16:creationId xmlns:a16="http://schemas.microsoft.com/office/drawing/2014/main" id="{79D08FC6-3270-2C76-0B25-A2ADAC4B7C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600" y="137160"/>
            <a:ext cx="1561000" cy="135864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10/14/2025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51205" y="307924"/>
            <a:ext cx="10038867" cy="13321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rgbClr val="CC0099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72490" y="1333626"/>
            <a:ext cx="10847019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uMbhB2l4ut0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hyperlink" Target="https://www.youtube.com/watch?v=qFTljLo1bK8&amp;feature=youtu.be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hyperlink" Target="https://www.youtube.com/watch?v=Kx7PCzg0CGE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4.jpg"/><Relationship Id="rId5" Type="http://schemas.openxmlformats.org/officeDocument/2006/relationships/image" Target="../media/image43.jpg"/><Relationship Id="rId4" Type="http://schemas.openxmlformats.org/officeDocument/2006/relationships/image" Target="../media/image42.jp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hyperlink" Target="https://youtu.be/GgQBPSECgZg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theresponsivecounselor.com/2021/06/teaching-kids-about-flipping-their-lids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065716" y="2871145"/>
            <a:ext cx="6060568" cy="38279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GB" sz="2400" b="1" spc="-10" dirty="0">
                <a:solidFill>
                  <a:srgbClr val="068350"/>
                </a:solidFill>
                <a:latin typeface="Arial"/>
                <a:cs typeface="Arial"/>
              </a:rPr>
              <a:t>WILLOW GROVE</a:t>
            </a:r>
            <a:r>
              <a:rPr sz="2400" b="1" spc="-10" dirty="0">
                <a:solidFill>
                  <a:srgbClr val="068350"/>
                </a:solidFill>
                <a:latin typeface="Arial"/>
                <a:cs typeface="Arial"/>
              </a:rPr>
              <a:t> PRIMARY</a:t>
            </a:r>
            <a:r>
              <a:rPr sz="2400" b="1" spc="-65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2400" b="1" spc="-10" dirty="0">
                <a:solidFill>
                  <a:srgbClr val="068350"/>
                </a:solidFill>
                <a:latin typeface="Arial"/>
                <a:cs typeface="Arial"/>
              </a:rPr>
              <a:t>SCHOOL</a:t>
            </a:r>
            <a:endParaRPr sz="2400" dirty="0">
              <a:solidFill>
                <a:srgbClr val="068350"/>
              </a:solidFill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89990" y="3623411"/>
            <a:ext cx="981202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dirty="0">
                <a:solidFill>
                  <a:srgbClr val="068350"/>
                </a:solidFill>
                <a:latin typeface="Arial"/>
                <a:cs typeface="Arial"/>
              </a:rPr>
              <a:t>An</a:t>
            </a:r>
            <a:r>
              <a:rPr sz="3600" b="1" spc="-215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3600" b="1" dirty="0">
                <a:solidFill>
                  <a:srgbClr val="068350"/>
                </a:solidFill>
                <a:latin typeface="Arial"/>
                <a:cs typeface="Arial"/>
              </a:rPr>
              <a:t>Attachment</a:t>
            </a:r>
            <a:r>
              <a:rPr sz="3600" b="1" spc="-80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3600" b="1" dirty="0">
                <a:solidFill>
                  <a:srgbClr val="068350"/>
                </a:solidFill>
                <a:latin typeface="Arial"/>
                <a:cs typeface="Arial"/>
              </a:rPr>
              <a:t>&amp;</a:t>
            </a:r>
            <a:r>
              <a:rPr sz="3600" b="1" spc="-85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3600" b="1" spc="-10" dirty="0">
                <a:solidFill>
                  <a:srgbClr val="068350"/>
                </a:solidFill>
                <a:latin typeface="Arial"/>
                <a:cs typeface="Arial"/>
              </a:rPr>
              <a:t>Trauma</a:t>
            </a:r>
            <a:r>
              <a:rPr sz="3600" b="1" spc="-85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3600" b="1" dirty="0">
                <a:solidFill>
                  <a:srgbClr val="068350"/>
                </a:solidFill>
                <a:latin typeface="Arial"/>
                <a:cs typeface="Arial"/>
              </a:rPr>
              <a:t>Responsive</a:t>
            </a:r>
            <a:r>
              <a:rPr sz="3600" b="1" spc="-95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3600" b="1" spc="-10" dirty="0">
                <a:solidFill>
                  <a:srgbClr val="068350"/>
                </a:solidFill>
                <a:latin typeface="Arial"/>
                <a:cs typeface="Arial"/>
              </a:rPr>
              <a:t>School</a:t>
            </a:r>
            <a:endParaRPr sz="3600" dirty="0">
              <a:solidFill>
                <a:srgbClr val="068350"/>
              </a:solidFill>
              <a:latin typeface="Arial"/>
              <a:cs typeface="Arial"/>
            </a:endParaRPr>
          </a:p>
        </p:txBody>
      </p:sp>
      <p:pic>
        <p:nvPicPr>
          <p:cNvPr id="8" name="Picture 7" descr="A green tree with leaves&#10;&#10;AI-generated content may be incorrect.">
            <a:extLst>
              <a:ext uri="{FF2B5EF4-FFF2-40B4-BE49-F238E27FC236}">
                <a16:creationId xmlns:a16="http://schemas.microsoft.com/office/drawing/2014/main" id="{4E40CFCE-0EEA-EF66-4E75-0BC61F46AE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3869" y="477034"/>
            <a:ext cx="2715661" cy="236363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083929C-E307-7818-9E42-F72FEC6258B6}"/>
              </a:ext>
            </a:extLst>
          </p:cNvPr>
          <p:cNvSpPr txBox="1"/>
          <p:nvPr/>
        </p:nvSpPr>
        <p:spPr>
          <a:xfrm>
            <a:off x="4343400" y="6104374"/>
            <a:ext cx="3505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rgbClr val="068350"/>
                </a:solidFill>
              </a:rPr>
              <a:t>Be Safe, Be Kind, Be Positive</a:t>
            </a:r>
            <a:endParaRPr lang="en-US" b="1" i="1" dirty="0">
              <a:solidFill>
                <a:srgbClr val="06835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066800" y="2667000"/>
            <a:ext cx="6762750" cy="972819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299085" indent="-286385">
              <a:lnSpc>
                <a:spcPct val="100000"/>
              </a:lnSpc>
              <a:spcBef>
                <a:spcPts val="425"/>
              </a:spcBef>
              <a:buFont typeface="Arial"/>
              <a:buChar char="•"/>
              <a:tabLst>
                <a:tab pos="299085" algn="l"/>
              </a:tabLst>
            </a:pPr>
            <a:r>
              <a:rPr sz="1800" b="1" dirty="0">
                <a:latin typeface="Arial"/>
                <a:cs typeface="Arial"/>
              </a:rPr>
              <a:t>Attachment</a:t>
            </a:r>
            <a:r>
              <a:rPr sz="1800" b="1" spc="1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&amp;</a:t>
            </a:r>
            <a:r>
              <a:rPr sz="1800" b="1" spc="-45" dirty="0">
                <a:latin typeface="Arial"/>
                <a:cs typeface="Arial"/>
              </a:rPr>
              <a:t> </a:t>
            </a:r>
            <a:r>
              <a:rPr sz="1800" b="1" spc="-20" dirty="0">
                <a:latin typeface="Arial"/>
                <a:cs typeface="Arial"/>
              </a:rPr>
              <a:t>Trauma</a:t>
            </a:r>
            <a:r>
              <a:rPr sz="1800" b="1" spc="-10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Awareness</a:t>
            </a:r>
            <a:r>
              <a:rPr sz="1800" b="1" spc="-2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–</a:t>
            </a:r>
            <a:r>
              <a:rPr sz="1800" b="1" spc="-55" dirty="0">
                <a:latin typeface="Arial"/>
                <a:cs typeface="Arial"/>
              </a:rPr>
              <a:t> </a:t>
            </a:r>
            <a:r>
              <a:rPr sz="1800" b="1" spc="-20" dirty="0">
                <a:latin typeface="Arial"/>
                <a:cs typeface="Arial"/>
              </a:rPr>
              <a:t>why?</a:t>
            </a:r>
            <a:endParaRPr sz="1800" dirty="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spcBef>
                <a:spcPts val="325"/>
              </a:spcBef>
              <a:buFont typeface="Arial"/>
              <a:buChar char="•"/>
              <a:tabLst>
                <a:tab pos="299085" algn="l"/>
              </a:tabLst>
            </a:pPr>
            <a:r>
              <a:rPr sz="1800" b="1" dirty="0">
                <a:latin typeface="Arial"/>
                <a:cs typeface="Arial"/>
              </a:rPr>
              <a:t>Emotion</a:t>
            </a:r>
            <a:r>
              <a:rPr sz="1800" b="1" spc="-10" dirty="0">
                <a:latin typeface="Arial"/>
                <a:cs typeface="Arial"/>
              </a:rPr>
              <a:t> coaching</a:t>
            </a:r>
            <a:endParaRPr sz="1800" dirty="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spcBef>
                <a:spcPts val="325"/>
              </a:spcBef>
              <a:buFont typeface="Arial"/>
              <a:buChar char="•"/>
              <a:tabLst>
                <a:tab pos="299085" algn="l"/>
              </a:tabLst>
            </a:pPr>
            <a:r>
              <a:rPr sz="1800" b="1" dirty="0">
                <a:latin typeface="Arial"/>
                <a:cs typeface="Arial"/>
              </a:rPr>
              <a:t>How</a:t>
            </a:r>
            <a:r>
              <a:rPr sz="1800" b="1" spc="-3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we</a:t>
            </a:r>
            <a:r>
              <a:rPr sz="1800" b="1" spc="-6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manage</a:t>
            </a:r>
            <a:r>
              <a:rPr sz="1800" b="1" spc="-1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Emotional</a:t>
            </a:r>
            <a:r>
              <a:rPr sz="1800" b="1" spc="-2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Dysregulation</a:t>
            </a:r>
            <a:r>
              <a:rPr sz="1800" b="1" spc="-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in</a:t>
            </a:r>
            <a:r>
              <a:rPr sz="1800" b="1" spc="-2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the</a:t>
            </a:r>
            <a:r>
              <a:rPr sz="1800" b="1" spc="-20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Classroom</a:t>
            </a:r>
            <a:endParaRPr sz="1800" dirty="0">
              <a:latin typeface="Arial"/>
              <a:cs typeface="Arial"/>
            </a:endParaRPr>
          </a:p>
        </p:txBody>
      </p:sp>
      <p:pic>
        <p:nvPicPr>
          <p:cNvPr id="4" name="Picture 3" descr="A green tree with leaves&#10;&#10;AI-generated content may be incorrect.">
            <a:extLst>
              <a:ext uri="{FF2B5EF4-FFF2-40B4-BE49-F238E27FC236}">
                <a16:creationId xmlns:a16="http://schemas.microsoft.com/office/drawing/2014/main" id="{FB9F2DDE-D7D5-3C00-A12B-3B10EBA10D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0659" y="152400"/>
            <a:ext cx="1488332" cy="1295400"/>
          </a:xfrm>
          <a:prstGeom prst="rect">
            <a:avLst/>
          </a:prstGeom>
        </p:spPr>
      </p:pic>
      <p:sp>
        <p:nvSpPr>
          <p:cNvPr id="6" name="object 3">
            <a:extLst>
              <a:ext uri="{FF2B5EF4-FFF2-40B4-BE49-F238E27FC236}">
                <a16:creationId xmlns:a16="http://schemas.microsoft.com/office/drawing/2014/main" id="{8468FF7D-02DE-5117-254A-350AF2385FCD}"/>
              </a:ext>
            </a:extLst>
          </p:cNvPr>
          <p:cNvSpPr txBox="1">
            <a:spLocks/>
          </p:cNvSpPr>
          <p:nvPr/>
        </p:nvSpPr>
        <p:spPr>
          <a:xfrm>
            <a:off x="1189990" y="1600200"/>
            <a:ext cx="981202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en-US" sz="3600" b="1">
                <a:solidFill>
                  <a:srgbClr val="068350"/>
                </a:solidFill>
                <a:latin typeface="Arial"/>
                <a:cs typeface="Arial"/>
              </a:rPr>
              <a:t>An</a:t>
            </a:r>
            <a:r>
              <a:rPr lang="en-US" sz="3600" b="1" spc="-215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lang="en-US" sz="3600" b="1">
                <a:solidFill>
                  <a:srgbClr val="068350"/>
                </a:solidFill>
                <a:latin typeface="Arial"/>
                <a:cs typeface="Arial"/>
              </a:rPr>
              <a:t>Attachment</a:t>
            </a:r>
            <a:r>
              <a:rPr lang="en-US" sz="3600" b="1" spc="-8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lang="en-US" sz="3600" b="1">
                <a:solidFill>
                  <a:srgbClr val="068350"/>
                </a:solidFill>
                <a:latin typeface="Arial"/>
                <a:cs typeface="Arial"/>
              </a:rPr>
              <a:t>&amp;</a:t>
            </a:r>
            <a:r>
              <a:rPr lang="en-US" sz="3600" b="1" spc="-85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lang="en-US" sz="3600" b="1" spc="-10">
                <a:solidFill>
                  <a:srgbClr val="068350"/>
                </a:solidFill>
                <a:latin typeface="Arial"/>
                <a:cs typeface="Arial"/>
              </a:rPr>
              <a:t>Trauma</a:t>
            </a:r>
            <a:r>
              <a:rPr lang="en-US" sz="3600" b="1" spc="-85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lang="en-US" sz="3600" b="1">
                <a:solidFill>
                  <a:srgbClr val="068350"/>
                </a:solidFill>
                <a:latin typeface="Arial"/>
                <a:cs typeface="Arial"/>
              </a:rPr>
              <a:t>Responsive</a:t>
            </a:r>
            <a:r>
              <a:rPr lang="en-US" sz="3600" b="1" spc="-95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lang="en-US" sz="3600" b="1" spc="-10">
                <a:solidFill>
                  <a:srgbClr val="068350"/>
                </a:solidFill>
                <a:latin typeface="Arial"/>
                <a:cs typeface="Arial"/>
              </a:rPr>
              <a:t>School</a:t>
            </a:r>
            <a:endParaRPr lang="en-US" sz="3600" dirty="0">
              <a:solidFill>
                <a:srgbClr val="068350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99911" y="3660646"/>
            <a:ext cx="4147574" cy="2184657"/>
          </a:xfrm>
          <a:prstGeom prst="rect">
            <a:avLst/>
          </a:prstGeom>
        </p:spPr>
      </p:pic>
      <p:sp>
        <p:nvSpPr>
          <p:cNvPr id="7" name="object 3">
            <a:extLst>
              <a:ext uri="{FF2B5EF4-FFF2-40B4-BE49-F238E27FC236}">
                <a16:creationId xmlns:a16="http://schemas.microsoft.com/office/drawing/2014/main" id="{A98FE3B7-648E-1A4D-281E-175C2E67240E}"/>
              </a:ext>
            </a:extLst>
          </p:cNvPr>
          <p:cNvSpPr txBox="1">
            <a:spLocks/>
          </p:cNvSpPr>
          <p:nvPr/>
        </p:nvSpPr>
        <p:spPr>
          <a:xfrm>
            <a:off x="2309495" y="2438400"/>
            <a:ext cx="757301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en-US" sz="3600" b="1" dirty="0">
                <a:solidFill>
                  <a:srgbClr val="068350"/>
                </a:solidFill>
                <a:latin typeface="Arial"/>
                <a:cs typeface="Arial"/>
              </a:rPr>
              <a:t>Attachment &amp; Trauma Awareness</a:t>
            </a:r>
            <a:endParaRPr lang="en-US" sz="3600" dirty="0">
              <a:solidFill>
                <a:srgbClr val="068350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5951601" y="888238"/>
            <a:ext cx="48774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FFFFFF"/>
                </a:solidFill>
                <a:latin typeface="Calibri"/>
                <a:cs typeface="Calibri"/>
              </a:rPr>
              <a:t>https://</a:t>
            </a:r>
            <a:r>
              <a:rPr sz="1800" b="1" spc="-10" dirty="0">
                <a:solidFill>
                  <a:srgbClr val="FFFFFF"/>
                </a:solidFill>
                <a:latin typeface="Calibri"/>
                <a:cs typeface="Calibri"/>
                <a:hlinkClick r:id="rId3"/>
              </a:rPr>
              <a:t>www.youtube.com/watch?v=uMbhB2l4ut0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576" y="330315"/>
            <a:ext cx="9111999" cy="609265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2691" y="0"/>
            <a:ext cx="12059308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4027" y="198120"/>
            <a:ext cx="11611356" cy="620381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2644" y="157346"/>
            <a:ext cx="11029580" cy="638138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8515" y="266700"/>
            <a:ext cx="11374663" cy="618591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038050" cy="685799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4346" y="0"/>
            <a:ext cx="11592373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113785" y="1456055"/>
            <a:ext cx="5756275" cy="355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655"/>
              </a:lnSpc>
            </a:pPr>
            <a:r>
              <a:rPr sz="2800" b="1" dirty="0">
                <a:latin typeface="Calibri"/>
                <a:cs typeface="Calibri"/>
              </a:rPr>
              <a:t>How</a:t>
            </a:r>
            <a:r>
              <a:rPr sz="2800" b="1" spc="-45" dirty="0">
                <a:latin typeface="Calibri"/>
                <a:cs typeface="Calibri"/>
              </a:rPr>
              <a:t> </a:t>
            </a:r>
            <a:r>
              <a:rPr sz="2800" b="1" dirty="0">
                <a:latin typeface="Calibri"/>
                <a:cs typeface="Calibri"/>
              </a:rPr>
              <a:t>do</a:t>
            </a:r>
            <a:r>
              <a:rPr sz="2800" b="1" spc="-35" dirty="0">
                <a:latin typeface="Calibri"/>
                <a:cs typeface="Calibri"/>
              </a:rPr>
              <a:t> </a:t>
            </a:r>
            <a:r>
              <a:rPr sz="2800" b="1" dirty="0">
                <a:latin typeface="Calibri"/>
                <a:cs typeface="Calibri"/>
              </a:rPr>
              <a:t>we</a:t>
            </a:r>
            <a:r>
              <a:rPr sz="2800" b="1" spc="-35" dirty="0">
                <a:latin typeface="Calibri"/>
                <a:cs typeface="Calibri"/>
              </a:rPr>
              <a:t> </a:t>
            </a:r>
            <a:r>
              <a:rPr sz="2800" b="1" dirty="0">
                <a:latin typeface="Calibri"/>
                <a:cs typeface="Calibri"/>
              </a:rPr>
              <a:t>deal</a:t>
            </a:r>
            <a:r>
              <a:rPr sz="2800" b="1" spc="-35" dirty="0">
                <a:latin typeface="Calibri"/>
                <a:cs typeface="Calibri"/>
              </a:rPr>
              <a:t> </a:t>
            </a:r>
            <a:r>
              <a:rPr sz="2800" b="1" dirty="0">
                <a:latin typeface="Calibri"/>
                <a:cs typeface="Calibri"/>
              </a:rPr>
              <a:t>with</a:t>
            </a:r>
            <a:r>
              <a:rPr sz="2800" b="1" spc="-30" dirty="0">
                <a:latin typeface="Calibri"/>
                <a:cs typeface="Calibri"/>
              </a:rPr>
              <a:t> </a:t>
            </a:r>
            <a:r>
              <a:rPr sz="2800" b="1" dirty="0">
                <a:latin typeface="Calibri"/>
                <a:cs typeface="Calibri"/>
              </a:rPr>
              <a:t>our</a:t>
            </a:r>
            <a:r>
              <a:rPr sz="2800" b="1" spc="-45" dirty="0">
                <a:latin typeface="Calibri"/>
                <a:cs typeface="Calibri"/>
              </a:rPr>
              <a:t> </a:t>
            </a:r>
            <a:r>
              <a:rPr sz="2800" b="1" dirty="0">
                <a:latin typeface="Calibri"/>
                <a:cs typeface="Calibri"/>
              </a:rPr>
              <a:t>own</a:t>
            </a:r>
            <a:r>
              <a:rPr sz="2800" b="1" spc="-40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trauma?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799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1717548"/>
              <a:ext cx="2824734" cy="133883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2449067"/>
              <a:ext cx="2847594" cy="133883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3180588"/>
              <a:ext cx="3019806" cy="1338834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3912108"/>
              <a:ext cx="1975866" cy="1338834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0" y="4643628"/>
              <a:ext cx="2850642" cy="1338834"/>
            </a:xfrm>
            <a:prstGeom prst="rect">
              <a:avLst/>
            </a:prstGeom>
          </p:spPr>
        </p:pic>
      </p:grpSp>
      <p:sp>
        <p:nvSpPr>
          <p:cNvPr id="10" name="object 10"/>
          <p:cNvSpPr txBox="1"/>
          <p:nvPr/>
        </p:nvSpPr>
        <p:spPr>
          <a:xfrm>
            <a:off x="304596" y="1860880"/>
            <a:ext cx="2178685" cy="36842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4800" b="1" dirty="0">
                <a:solidFill>
                  <a:srgbClr val="FF0000"/>
                </a:solidFill>
                <a:latin typeface="Calibri"/>
                <a:cs typeface="Calibri"/>
              </a:rPr>
              <a:t>How</a:t>
            </a:r>
            <a:r>
              <a:rPr sz="4800" b="1" spc="-3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4800" b="1" spc="-25" dirty="0">
                <a:solidFill>
                  <a:srgbClr val="FF0000"/>
                </a:solidFill>
                <a:latin typeface="Calibri"/>
                <a:cs typeface="Calibri"/>
              </a:rPr>
              <a:t>do </a:t>
            </a:r>
            <a:r>
              <a:rPr sz="4800" b="1" dirty="0">
                <a:solidFill>
                  <a:srgbClr val="FF0000"/>
                </a:solidFill>
                <a:latin typeface="Calibri"/>
                <a:cs typeface="Calibri"/>
              </a:rPr>
              <a:t>we</a:t>
            </a:r>
            <a:r>
              <a:rPr sz="4800" b="1" spc="-4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4800" b="1" spc="-20" dirty="0">
                <a:solidFill>
                  <a:srgbClr val="FF0000"/>
                </a:solidFill>
                <a:latin typeface="Calibri"/>
                <a:cs typeface="Calibri"/>
              </a:rPr>
              <a:t>deal </a:t>
            </a:r>
            <a:r>
              <a:rPr sz="4800" b="1" dirty="0">
                <a:solidFill>
                  <a:srgbClr val="FF0000"/>
                </a:solidFill>
                <a:latin typeface="Calibri"/>
                <a:cs typeface="Calibri"/>
              </a:rPr>
              <a:t>with </a:t>
            </a:r>
            <a:r>
              <a:rPr sz="4800" b="1" spc="-25" dirty="0">
                <a:solidFill>
                  <a:srgbClr val="FF0000"/>
                </a:solidFill>
                <a:latin typeface="Calibri"/>
                <a:cs typeface="Calibri"/>
              </a:rPr>
              <a:t>our own </a:t>
            </a:r>
            <a:r>
              <a:rPr sz="4800" b="1" spc="-10" dirty="0">
                <a:solidFill>
                  <a:srgbClr val="FF0000"/>
                </a:solidFill>
                <a:latin typeface="Calibri"/>
                <a:cs typeface="Calibri"/>
              </a:rPr>
              <a:t>trauma?</a:t>
            </a:r>
            <a:endParaRPr sz="4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 txBox="1">
            <a:spLocks noGrp="1"/>
          </p:cNvSpPr>
          <p:nvPr>
            <p:ph type="title" idx="4294967295"/>
          </p:nvPr>
        </p:nvSpPr>
        <p:spPr>
          <a:xfrm>
            <a:off x="1571433" y="1900303"/>
            <a:ext cx="8292465" cy="150329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558800">
              <a:lnSpc>
                <a:spcPct val="114999"/>
              </a:lnSpc>
              <a:spcBef>
                <a:spcPts val="95"/>
              </a:spcBef>
            </a:pPr>
            <a:r>
              <a:rPr lang="en-US" b="1" dirty="0">
                <a:solidFill>
                  <a:srgbClr val="068350"/>
                </a:solidFill>
                <a:latin typeface="Arial"/>
                <a:cs typeface="Arial"/>
              </a:rPr>
              <a:t>How</a:t>
            </a:r>
            <a:r>
              <a:rPr lang="en-US" b="1" spc="-25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lang="en-US" b="1" dirty="0">
                <a:solidFill>
                  <a:srgbClr val="068350"/>
                </a:solidFill>
                <a:latin typeface="Arial"/>
                <a:cs typeface="Arial"/>
              </a:rPr>
              <a:t>we</a:t>
            </a:r>
            <a:r>
              <a:rPr lang="en-US" b="1" spc="-25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lang="en-US" b="1" dirty="0">
                <a:solidFill>
                  <a:srgbClr val="068350"/>
                </a:solidFill>
                <a:latin typeface="Arial"/>
                <a:cs typeface="Arial"/>
              </a:rPr>
              <a:t>manage</a:t>
            </a:r>
            <a:r>
              <a:rPr lang="en-US" b="1" spc="-10" dirty="0">
                <a:solidFill>
                  <a:srgbClr val="068350"/>
                </a:solidFill>
                <a:latin typeface="Arial"/>
                <a:cs typeface="Arial"/>
              </a:rPr>
              <a:t> emotional </a:t>
            </a:r>
            <a:r>
              <a:rPr lang="en-US" b="1" dirty="0">
                <a:solidFill>
                  <a:srgbClr val="068350"/>
                </a:solidFill>
                <a:latin typeface="Arial"/>
                <a:cs typeface="Arial"/>
              </a:rPr>
              <a:t>dysregulation</a:t>
            </a:r>
            <a:r>
              <a:rPr lang="en-US" b="1" spc="-35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lang="en-US" b="1" dirty="0">
                <a:solidFill>
                  <a:srgbClr val="068350"/>
                </a:solidFill>
                <a:latin typeface="Arial"/>
                <a:cs typeface="Arial"/>
              </a:rPr>
              <a:t>in</a:t>
            </a:r>
            <a:r>
              <a:rPr lang="en-US" b="1" spc="-10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lang="en-US" b="1" dirty="0">
                <a:solidFill>
                  <a:srgbClr val="068350"/>
                </a:solidFill>
                <a:latin typeface="Arial"/>
                <a:cs typeface="Arial"/>
              </a:rPr>
              <a:t>the</a:t>
            </a:r>
            <a:r>
              <a:rPr lang="en-US" b="1" spc="-5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lang="en-US" b="1" spc="-10" dirty="0">
                <a:solidFill>
                  <a:srgbClr val="068350"/>
                </a:solidFill>
                <a:latin typeface="Arial"/>
                <a:cs typeface="Arial"/>
              </a:rPr>
              <a:t>classroom</a:t>
            </a:r>
          </a:p>
        </p:txBody>
      </p:sp>
      <p:pic>
        <p:nvPicPr>
          <p:cNvPr id="11" name="object 1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91737" y="3918199"/>
            <a:ext cx="6451859" cy="2516894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97408" y="461772"/>
            <a:ext cx="2751582" cy="2684526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090415" y="461772"/>
            <a:ext cx="3478530" cy="200025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726680" y="4126991"/>
            <a:ext cx="3995166" cy="2209038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28244" y="4126991"/>
            <a:ext cx="3313937" cy="2209038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959352" y="4126991"/>
            <a:ext cx="3534917" cy="2209038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8310371" y="499872"/>
            <a:ext cx="3042666" cy="2608326"/>
          </a:xfrm>
          <a:prstGeom prst="rect">
            <a:avLst/>
          </a:prstGeom>
        </p:spPr>
      </p:pic>
      <p:sp>
        <p:nvSpPr>
          <p:cNvPr id="12" name="object 12"/>
          <p:cNvSpPr txBox="1">
            <a:spLocks noGrp="1"/>
          </p:cNvSpPr>
          <p:nvPr>
            <p:ph type="title" idx="4294967295"/>
          </p:nvPr>
        </p:nvSpPr>
        <p:spPr>
          <a:xfrm>
            <a:off x="3728465" y="2746249"/>
            <a:ext cx="4202430" cy="100139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388620">
              <a:lnSpc>
                <a:spcPct val="100000"/>
              </a:lnSpc>
              <a:spcBef>
                <a:spcPts val="105"/>
              </a:spcBef>
            </a:pPr>
            <a:r>
              <a:rPr sz="3200" b="1" dirty="0">
                <a:solidFill>
                  <a:srgbClr val="068350"/>
                </a:solidFill>
                <a:latin typeface="Calibri"/>
                <a:cs typeface="Calibri"/>
              </a:rPr>
              <a:t>Six</a:t>
            </a:r>
            <a:r>
              <a:rPr sz="3200" b="1" spc="-25" dirty="0">
                <a:solidFill>
                  <a:srgbClr val="068350"/>
                </a:solidFill>
                <a:latin typeface="Calibri"/>
                <a:cs typeface="Calibri"/>
              </a:rPr>
              <a:t> </a:t>
            </a:r>
            <a:r>
              <a:rPr sz="3200" b="1" dirty="0">
                <a:solidFill>
                  <a:srgbClr val="068350"/>
                </a:solidFill>
                <a:latin typeface="Calibri"/>
                <a:cs typeface="Calibri"/>
              </a:rPr>
              <a:t>basic</a:t>
            </a:r>
            <a:r>
              <a:rPr sz="3200" b="1" spc="-40" dirty="0">
                <a:solidFill>
                  <a:srgbClr val="068350"/>
                </a:solidFill>
                <a:latin typeface="Calibri"/>
                <a:cs typeface="Calibri"/>
              </a:rPr>
              <a:t> </a:t>
            </a:r>
            <a:r>
              <a:rPr sz="3200" b="1" dirty="0">
                <a:solidFill>
                  <a:srgbClr val="068350"/>
                </a:solidFill>
                <a:latin typeface="Calibri"/>
                <a:cs typeface="Calibri"/>
              </a:rPr>
              <a:t>emotions</a:t>
            </a:r>
            <a:r>
              <a:rPr sz="3200" b="1" spc="-30" dirty="0">
                <a:solidFill>
                  <a:srgbClr val="068350"/>
                </a:solidFill>
                <a:latin typeface="Calibri"/>
                <a:cs typeface="Calibri"/>
              </a:rPr>
              <a:t> </a:t>
            </a:r>
            <a:r>
              <a:rPr sz="3200" b="1" spc="-50" dirty="0">
                <a:solidFill>
                  <a:srgbClr val="068350"/>
                </a:solidFill>
                <a:latin typeface="Calibri"/>
                <a:cs typeface="Calibri"/>
              </a:rPr>
              <a:t>– </a:t>
            </a:r>
            <a:r>
              <a:rPr sz="3200" b="1" dirty="0">
                <a:solidFill>
                  <a:srgbClr val="068350"/>
                </a:solidFill>
                <a:latin typeface="Calibri"/>
                <a:cs typeface="Calibri"/>
              </a:rPr>
              <a:t>can</a:t>
            </a:r>
            <a:r>
              <a:rPr sz="3200" b="1" spc="-60" dirty="0">
                <a:solidFill>
                  <a:srgbClr val="068350"/>
                </a:solidFill>
                <a:latin typeface="Calibri"/>
                <a:cs typeface="Calibri"/>
              </a:rPr>
              <a:t> </a:t>
            </a:r>
            <a:r>
              <a:rPr sz="3200" b="1" dirty="0">
                <a:solidFill>
                  <a:srgbClr val="068350"/>
                </a:solidFill>
                <a:latin typeface="Calibri"/>
                <a:cs typeface="Calibri"/>
              </a:rPr>
              <a:t>you</a:t>
            </a:r>
            <a:r>
              <a:rPr sz="3200" b="1" spc="-45" dirty="0">
                <a:solidFill>
                  <a:srgbClr val="068350"/>
                </a:solidFill>
                <a:latin typeface="Calibri"/>
                <a:cs typeface="Calibri"/>
              </a:rPr>
              <a:t> </a:t>
            </a:r>
            <a:r>
              <a:rPr sz="3200" b="1" dirty="0">
                <a:solidFill>
                  <a:srgbClr val="068350"/>
                </a:solidFill>
                <a:latin typeface="Calibri"/>
                <a:cs typeface="Calibri"/>
              </a:rPr>
              <a:t>recognise</a:t>
            </a:r>
            <a:r>
              <a:rPr sz="3200" b="1" spc="-70" dirty="0">
                <a:solidFill>
                  <a:srgbClr val="068350"/>
                </a:solidFill>
                <a:latin typeface="Calibri"/>
                <a:cs typeface="Calibri"/>
              </a:rPr>
              <a:t> </a:t>
            </a:r>
            <a:r>
              <a:rPr sz="3200" b="1" spc="-20" dirty="0">
                <a:solidFill>
                  <a:srgbClr val="068350"/>
                </a:solidFill>
                <a:latin typeface="Calibri"/>
                <a:cs typeface="Calibri"/>
              </a:rPr>
              <a:t>them?</a:t>
            </a:r>
            <a:endParaRPr sz="3200" dirty="0">
              <a:solidFill>
                <a:srgbClr val="068350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43458" rIns="0" bIns="0" rtlCol="0">
            <a:spAutoFit/>
          </a:bodyPr>
          <a:lstStyle/>
          <a:p>
            <a:pPr marL="6574790" marR="5080" indent="-1803400">
              <a:lnSpc>
                <a:spcPct val="100000"/>
              </a:lnSpc>
              <a:spcBef>
                <a:spcPts val="105"/>
              </a:spcBef>
            </a:pPr>
            <a:r>
              <a:rPr sz="3200" b="1" dirty="0">
                <a:solidFill>
                  <a:srgbClr val="068350"/>
                </a:solidFill>
                <a:latin typeface="Arial"/>
                <a:cs typeface="Arial"/>
              </a:rPr>
              <a:t>Emotional</a:t>
            </a:r>
            <a:r>
              <a:rPr sz="3200" b="1" spc="-75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068350"/>
                </a:solidFill>
                <a:latin typeface="Arial"/>
                <a:cs typeface="Arial"/>
              </a:rPr>
              <a:t>Dysregulation</a:t>
            </a:r>
            <a:r>
              <a:rPr sz="3200" b="1" spc="-80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3200" b="1" spc="-25" dirty="0">
                <a:solidFill>
                  <a:srgbClr val="068350"/>
                </a:solidFill>
                <a:latin typeface="Arial"/>
                <a:cs typeface="Arial"/>
              </a:rPr>
              <a:t>In </a:t>
            </a:r>
            <a:r>
              <a:rPr sz="3200" b="1" spc="-10" dirty="0">
                <a:solidFill>
                  <a:srgbClr val="068350"/>
                </a:solidFill>
                <a:latin typeface="Arial"/>
                <a:cs typeface="Arial"/>
              </a:rPr>
              <a:t>Children</a:t>
            </a:r>
            <a:endParaRPr sz="3200" dirty="0">
              <a:solidFill>
                <a:srgbClr val="068350"/>
              </a:solidFill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477639" y="1923033"/>
            <a:ext cx="6738620" cy="398970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393065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latin typeface="Arial"/>
                <a:cs typeface="Arial"/>
              </a:rPr>
              <a:t>Signs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of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emotional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dysregulation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in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children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may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include </a:t>
            </a:r>
            <a:r>
              <a:rPr sz="2000" dirty="0">
                <a:latin typeface="Arial"/>
                <a:cs typeface="Arial"/>
              </a:rPr>
              <a:t>feeling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impatient,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becoming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very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upset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or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angry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when </a:t>
            </a:r>
            <a:r>
              <a:rPr sz="2000" dirty="0">
                <a:latin typeface="Arial"/>
                <a:cs typeface="Arial"/>
              </a:rPr>
              <a:t>demands</a:t>
            </a:r>
            <a:r>
              <a:rPr sz="2000" spc="-5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are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placed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on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them,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and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having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other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types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of </a:t>
            </a:r>
            <a:r>
              <a:rPr sz="2000" dirty="0">
                <a:latin typeface="Arial"/>
                <a:cs typeface="Arial"/>
              </a:rPr>
              <a:t>outbursts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without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consistency</a:t>
            </a:r>
            <a:r>
              <a:rPr sz="2000" spc="-5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and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structure.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endParaRPr sz="2000" dirty="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sz="2000" dirty="0">
                <a:latin typeface="Arial"/>
                <a:cs typeface="Arial"/>
              </a:rPr>
              <a:t>Children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learn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emotional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regulation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skills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from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their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parents, </a:t>
            </a:r>
            <a:r>
              <a:rPr sz="2000" dirty="0">
                <a:latin typeface="Arial"/>
                <a:cs typeface="Arial"/>
              </a:rPr>
              <a:t>so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if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their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parents</a:t>
            </a:r>
            <a:r>
              <a:rPr sz="2000" spc="-5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struggle</a:t>
            </a:r>
            <a:r>
              <a:rPr sz="2000" spc="-5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or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have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mental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health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issues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that </a:t>
            </a:r>
            <a:r>
              <a:rPr sz="2000" dirty="0">
                <a:latin typeface="Arial"/>
                <a:cs typeface="Arial"/>
              </a:rPr>
              <a:t>are</a:t>
            </a:r>
            <a:r>
              <a:rPr sz="2000" spc="-5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not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being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treated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or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managed,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children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may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develop </a:t>
            </a:r>
            <a:r>
              <a:rPr sz="2000" dirty="0">
                <a:latin typeface="Arial"/>
                <a:cs typeface="Arial"/>
              </a:rPr>
              <a:t>dysregulation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as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response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to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their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environment.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endParaRPr sz="2000" dirty="0">
              <a:latin typeface="Arial"/>
              <a:cs typeface="Arial"/>
            </a:endParaRPr>
          </a:p>
          <a:p>
            <a:pPr marL="12700" marR="274955">
              <a:lnSpc>
                <a:spcPct val="100000"/>
              </a:lnSpc>
              <a:spcBef>
                <a:spcPts val="5"/>
              </a:spcBef>
            </a:pPr>
            <a:r>
              <a:rPr sz="2000" dirty="0">
                <a:latin typeface="Arial"/>
                <a:cs typeface="Arial"/>
              </a:rPr>
              <a:t>It’s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important</a:t>
            </a:r>
            <a:r>
              <a:rPr sz="2000" spc="-5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children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feel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safe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and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are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allowed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to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display </a:t>
            </a:r>
            <a:r>
              <a:rPr sz="2000" dirty="0">
                <a:latin typeface="Arial"/>
                <a:cs typeface="Arial"/>
              </a:rPr>
              <a:t>their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emotions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and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learn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how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to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manage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them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from</a:t>
            </a:r>
            <a:r>
              <a:rPr sz="2000" b="1" spc="-25" dirty="0">
                <a:latin typeface="Arial"/>
                <a:cs typeface="Arial"/>
              </a:rPr>
              <a:t> </a:t>
            </a:r>
            <a:r>
              <a:rPr sz="2000" b="1" spc="-50" dirty="0">
                <a:latin typeface="Arial"/>
                <a:cs typeface="Arial"/>
              </a:rPr>
              <a:t>a </a:t>
            </a:r>
            <a:r>
              <a:rPr sz="2000" b="1" dirty="0">
                <a:latin typeface="Arial"/>
                <a:cs typeface="Arial"/>
              </a:rPr>
              <a:t>place</a:t>
            </a:r>
            <a:r>
              <a:rPr sz="2000" b="1" spc="-35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of</a:t>
            </a:r>
            <a:r>
              <a:rPr sz="2000" b="1" spc="-20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compassion,</a:t>
            </a:r>
            <a:r>
              <a:rPr sz="2000" b="1" spc="-35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not</a:t>
            </a:r>
            <a:r>
              <a:rPr sz="2000" b="1" spc="-20" dirty="0">
                <a:latin typeface="Arial"/>
                <a:cs typeface="Arial"/>
              </a:rPr>
              <a:t> </a:t>
            </a:r>
            <a:r>
              <a:rPr sz="2000" b="1" spc="-10" dirty="0">
                <a:latin typeface="Arial"/>
                <a:cs typeface="Arial"/>
              </a:rPr>
              <a:t>punishment</a:t>
            </a:r>
            <a:r>
              <a:rPr sz="2000" spc="-10" dirty="0">
                <a:latin typeface="Arial"/>
                <a:cs typeface="Arial"/>
              </a:rPr>
              <a:t>.</a:t>
            </a:r>
            <a:endParaRPr sz="2000" dirty="0"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77361" y="1336547"/>
            <a:ext cx="2288682" cy="2904269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64027" y="221361"/>
            <a:ext cx="61258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dirty="0">
                <a:solidFill>
                  <a:srgbClr val="068350"/>
                </a:solidFill>
                <a:latin typeface="Arial"/>
                <a:cs typeface="Arial"/>
              </a:rPr>
              <a:t>Emotional</a:t>
            </a:r>
            <a:r>
              <a:rPr sz="2800" b="1" spc="-155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068350"/>
                </a:solidFill>
                <a:latin typeface="Arial"/>
                <a:cs typeface="Arial"/>
              </a:rPr>
              <a:t>Dysregulation</a:t>
            </a:r>
            <a:r>
              <a:rPr sz="2800" b="1" spc="-130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2800" b="1" spc="-10" dirty="0">
                <a:solidFill>
                  <a:srgbClr val="068350"/>
                </a:solidFill>
                <a:latin typeface="Arial"/>
                <a:cs typeface="Arial"/>
              </a:rPr>
              <a:t>Symptoms</a:t>
            </a:r>
            <a:endParaRPr sz="2800" dirty="0">
              <a:solidFill>
                <a:srgbClr val="068350"/>
              </a:solidFill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40791" y="651128"/>
            <a:ext cx="10068560" cy="55137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The</a:t>
            </a:r>
            <a:r>
              <a:rPr sz="1800" spc="-7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main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symptoms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of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emotional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dysregulation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are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intense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emotional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reactions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and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spc="-20" dirty="0">
                <a:latin typeface="Arial"/>
                <a:cs typeface="Arial"/>
              </a:rPr>
              <a:t>poor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Arial"/>
                <a:cs typeface="Arial"/>
              </a:rPr>
              <a:t>management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of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emotions.</a:t>
            </a:r>
            <a:r>
              <a:rPr sz="1800" spc="-5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These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emotions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can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be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anything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from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sadness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to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anger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or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irritation.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0"/>
              </a:spcBef>
            </a:pPr>
            <a:endParaRPr sz="18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sz="1800" dirty="0">
                <a:latin typeface="Arial"/>
                <a:cs typeface="Arial"/>
              </a:rPr>
              <a:t>Feelings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are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also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exacerbated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for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those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dealing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with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emotional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dysregulation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and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may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appear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to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spc="-25" dirty="0">
                <a:latin typeface="Arial"/>
                <a:cs typeface="Arial"/>
              </a:rPr>
              <a:t>be </a:t>
            </a:r>
            <a:r>
              <a:rPr sz="1800" dirty="0">
                <a:latin typeface="Arial"/>
                <a:cs typeface="Arial"/>
              </a:rPr>
              <a:t>exaggerated.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Emotional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dysregulation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symptoms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may</a:t>
            </a:r>
            <a:r>
              <a:rPr sz="1800" spc="-6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include: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5"/>
              </a:spcBef>
            </a:pPr>
            <a:endParaRPr sz="1800">
              <a:latin typeface="Arial"/>
              <a:cs typeface="Arial"/>
            </a:endParaRPr>
          </a:p>
          <a:p>
            <a:pPr marL="91440" indent="-88900">
              <a:lnSpc>
                <a:spcPct val="100000"/>
              </a:lnSpc>
              <a:buSzPct val="94444"/>
              <a:buFont typeface="Arial"/>
              <a:buChar char="•"/>
              <a:tabLst>
                <a:tab pos="91440" algn="l"/>
              </a:tabLst>
            </a:pPr>
            <a:r>
              <a:rPr sz="1800" b="1" dirty="0">
                <a:latin typeface="Arial"/>
                <a:cs typeface="Arial"/>
              </a:rPr>
              <a:t>Intense</a:t>
            </a:r>
            <a:r>
              <a:rPr sz="1800" b="1" spc="-4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emotional</a:t>
            </a:r>
            <a:r>
              <a:rPr sz="1800" b="1" spc="-4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reactions</a:t>
            </a:r>
            <a:r>
              <a:rPr sz="1800" b="1" spc="-3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compared</a:t>
            </a:r>
            <a:r>
              <a:rPr sz="1800" b="1" spc="-3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to</a:t>
            </a:r>
            <a:r>
              <a:rPr sz="1800" b="1" spc="-2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the</a:t>
            </a:r>
            <a:r>
              <a:rPr sz="1800" b="1" spc="-4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situation</a:t>
            </a:r>
            <a:r>
              <a:rPr sz="1800" b="1" spc="-3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that</a:t>
            </a:r>
            <a:r>
              <a:rPr sz="1800" b="1" spc="-3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triggered</a:t>
            </a:r>
            <a:r>
              <a:rPr sz="1800" b="1" spc="-40" dirty="0">
                <a:latin typeface="Arial"/>
                <a:cs typeface="Arial"/>
              </a:rPr>
              <a:t> </a:t>
            </a:r>
            <a:r>
              <a:rPr sz="1800" b="1" spc="-20" dirty="0">
                <a:latin typeface="Arial"/>
                <a:cs typeface="Arial"/>
              </a:rPr>
              <a:t>them</a:t>
            </a:r>
            <a:endParaRPr sz="1800">
              <a:latin typeface="Arial"/>
              <a:cs typeface="Arial"/>
            </a:endParaRPr>
          </a:p>
          <a:p>
            <a:pPr marL="91440" indent="-88900">
              <a:lnSpc>
                <a:spcPct val="100000"/>
              </a:lnSpc>
              <a:buSzPct val="94444"/>
              <a:buFont typeface="Arial"/>
              <a:buChar char="•"/>
              <a:tabLst>
                <a:tab pos="91440" algn="l"/>
              </a:tabLst>
            </a:pPr>
            <a:r>
              <a:rPr sz="1800" b="1" dirty="0">
                <a:latin typeface="Arial"/>
                <a:cs typeface="Arial"/>
              </a:rPr>
              <a:t>Not</a:t>
            </a:r>
            <a:r>
              <a:rPr sz="1800" b="1" spc="-2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being</a:t>
            </a:r>
            <a:r>
              <a:rPr sz="1800" b="1" spc="-3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able</a:t>
            </a:r>
            <a:r>
              <a:rPr sz="1800" b="1" spc="-2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to</a:t>
            </a:r>
            <a:r>
              <a:rPr sz="1800" b="1" spc="-2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calm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spc="-20" dirty="0">
                <a:latin typeface="Arial"/>
                <a:cs typeface="Arial"/>
              </a:rPr>
              <a:t>down</a:t>
            </a:r>
            <a:endParaRPr sz="1800">
              <a:latin typeface="Arial"/>
              <a:cs typeface="Arial"/>
            </a:endParaRPr>
          </a:p>
          <a:p>
            <a:pPr marL="91440" indent="-88900">
              <a:lnSpc>
                <a:spcPct val="100000"/>
              </a:lnSpc>
              <a:buSzPct val="94444"/>
              <a:buFont typeface="Arial"/>
              <a:buChar char="•"/>
              <a:tabLst>
                <a:tab pos="91440" algn="l"/>
              </a:tabLst>
            </a:pPr>
            <a:r>
              <a:rPr sz="1800" b="1" dirty="0">
                <a:latin typeface="Arial"/>
                <a:cs typeface="Arial"/>
              </a:rPr>
              <a:t>Having</a:t>
            </a:r>
            <a:r>
              <a:rPr sz="1800" b="1" spc="-4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negative</a:t>
            </a:r>
            <a:r>
              <a:rPr sz="1800" b="1" spc="-45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thoughts</a:t>
            </a:r>
            <a:endParaRPr sz="1800">
              <a:latin typeface="Arial"/>
              <a:cs typeface="Arial"/>
            </a:endParaRPr>
          </a:p>
          <a:p>
            <a:pPr marL="91440" indent="-88900">
              <a:lnSpc>
                <a:spcPct val="100000"/>
              </a:lnSpc>
              <a:buSzPct val="94444"/>
              <a:buFont typeface="Arial"/>
              <a:buChar char="•"/>
              <a:tabLst>
                <a:tab pos="91440" algn="l"/>
              </a:tabLst>
            </a:pPr>
            <a:r>
              <a:rPr sz="1800" b="1" dirty="0">
                <a:latin typeface="Arial"/>
                <a:cs typeface="Arial"/>
              </a:rPr>
              <a:t>Feeling</a:t>
            </a:r>
            <a:r>
              <a:rPr sz="1800" b="1" spc="-3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out</a:t>
            </a:r>
            <a:r>
              <a:rPr sz="1800" b="1" spc="-3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of</a:t>
            </a:r>
            <a:r>
              <a:rPr sz="1800" b="1" spc="-25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control</a:t>
            </a:r>
            <a:endParaRPr sz="1800">
              <a:latin typeface="Arial"/>
              <a:cs typeface="Arial"/>
            </a:endParaRPr>
          </a:p>
          <a:p>
            <a:pPr marL="91440" indent="-88900">
              <a:lnSpc>
                <a:spcPct val="100000"/>
              </a:lnSpc>
              <a:buSzPct val="94444"/>
              <a:buFont typeface="Arial"/>
              <a:buChar char="•"/>
              <a:tabLst>
                <a:tab pos="91440" algn="l"/>
              </a:tabLst>
            </a:pPr>
            <a:r>
              <a:rPr sz="1800" b="1" dirty="0">
                <a:latin typeface="Arial"/>
                <a:cs typeface="Arial"/>
              </a:rPr>
              <a:t>Difficulty</a:t>
            </a:r>
            <a:r>
              <a:rPr sz="1800" b="1" spc="-3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coping</a:t>
            </a:r>
            <a:r>
              <a:rPr sz="1800" b="1" spc="-2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in</a:t>
            </a:r>
            <a:r>
              <a:rPr sz="1800" b="1" spc="-1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a</a:t>
            </a:r>
            <a:r>
              <a:rPr sz="1800" b="1" spc="-1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healthy</a:t>
            </a:r>
            <a:r>
              <a:rPr sz="1800" b="1" spc="-30" dirty="0">
                <a:latin typeface="Arial"/>
                <a:cs typeface="Arial"/>
              </a:rPr>
              <a:t> </a:t>
            </a:r>
            <a:r>
              <a:rPr sz="1800" b="1" spc="-25" dirty="0">
                <a:latin typeface="Arial"/>
                <a:cs typeface="Arial"/>
              </a:rPr>
              <a:t>way</a:t>
            </a:r>
            <a:endParaRPr sz="1800">
              <a:latin typeface="Arial"/>
              <a:cs typeface="Arial"/>
            </a:endParaRPr>
          </a:p>
          <a:p>
            <a:pPr marL="91440" indent="-88900">
              <a:lnSpc>
                <a:spcPct val="100000"/>
              </a:lnSpc>
              <a:buSzPct val="94444"/>
              <a:buFont typeface="Arial"/>
              <a:buChar char="•"/>
              <a:tabLst>
                <a:tab pos="91440" algn="l"/>
              </a:tabLst>
            </a:pPr>
            <a:r>
              <a:rPr sz="1800" b="1" dirty="0">
                <a:latin typeface="Arial"/>
                <a:cs typeface="Arial"/>
              </a:rPr>
              <a:t>Severe</a:t>
            </a:r>
            <a:r>
              <a:rPr sz="1800" b="1" spc="-30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depression</a:t>
            </a:r>
            <a:endParaRPr sz="1800">
              <a:latin typeface="Arial"/>
              <a:cs typeface="Arial"/>
            </a:endParaRPr>
          </a:p>
          <a:p>
            <a:pPr marL="91440" indent="-88900">
              <a:lnSpc>
                <a:spcPct val="100000"/>
              </a:lnSpc>
              <a:buSzPct val="94444"/>
              <a:buFont typeface="Arial"/>
              <a:buChar char="•"/>
              <a:tabLst>
                <a:tab pos="91440" algn="l"/>
              </a:tabLst>
            </a:pPr>
            <a:r>
              <a:rPr sz="1800" b="1" dirty="0">
                <a:latin typeface="Arial"/>
                <a:cs typeface="Arial"/>
              </a:rPr>
              <a:t>Disordered</a:t>
            </a:r>
            <a:r>
              <a:rPr sz="1800" b="1" spc="-65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eating</a:t>
            </a:r>
            <a:endParaRPr sz="1800">
              <a:latin typeface="Arial"/>
              <a:cs typeface="Arial"/>
            </a:endParaRPr>
          </a:p>
          <a:p>
            <a:pPr marL="91440" indent="-88900">
              <a:lnSpc>
                <a:spcPct val="100000"/>
              </a:lnSpc>
              <a:buSzPct val="94444"/>
              <a:buFont typeface="Arial"/>
              <a:buChar char="•"/>
              <a:tabLst>
                <a:tab pos="91440" algn="l"/>
              </a:tabLst>
            </a:pPr>
            <a:r>
              <a:rPr sz="1800" b="1" dirty="0">
                <a:latin typeface="Arial"/>
                <a:cs typeface="Arial"/>
              </a:rPr>
              <a:t>Conflicted</a:t>
            </a:r>
            <a:r>
              <a:rPr sz="1800" b="1" spc="-4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personal</a:t>
            </a:r>
            <a:r>
              <a:rPr sz="1800" b="1" spc="-45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relationships</a:t>
            </a:r>
            <a:endParaRPr sz="1800">
              <a:latin typeface="Arial"/>
              <a:cs typeface="Arial"/>
            </a:endParaRPr>
          </a:p>
          <a:p>
            <a:pPr marL="91440" indent="-88900">
              <a:lnSpc>
                <a:spcPct val="100000"/>
              </a:lnSpc>
              <a:buSzPct val="94444"/>
              <a:buFont typeface="Arial"/>
              <a:buChar char="•"/>
              <a:tabLst>
                <a:tab pos="91440" algn="l"/>
              </a:tabLst>
            </a:pPr>
            <a:r>
              <a:rPr sz="1800" b="1" dirty="0">
                <a:latin typeface="Arial"/>
                <a:cs typeface="Arial"/>
              </a:rPr>
              <a:t>Feeling</a:t>
            </a:r>
            <a:r>
              <a:rPr sz="1800" b="1" spc="-4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confused</a:t>
            </a:r>
            <a:r>
              <a:rPr sz="1800" b="1" spc="-3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by</a:t>
            </a:r>
            <a:r>
              <a:rPr sz="1800" b="1" spc="-45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emotions</a:t>
            </a:r>
            <a:endParaRPr sz="1800">
              <a:latin typeface="Arial"/>
              <a:cs typeface="Arial"/>
            </a:endParaRPr>
          </a:p>
          <a:p>
            <a:pPr marL="91440" indent="-88900">
              <a:lnSpc>
                <a:spcPct val="100000"/>
              </a:lnSpc>
              <a:spcBef>
                <a:spcPts val="5"/>
              </a:spcBef>
              <a:buSzPct val="94444"/>
              <a:buFont typeface="Arial"/>
              <a:buChar char="•"/>
              <a:tabLst>
                <a:tab pos="91440" algn="l"/>
              </a:tabLst>
            </a:pPr>
            <a:r>
              <a:rPr sz="1800" b="1" spc="-10" dirty="0">
                <a:latin typeface="Arial"/>
                <a:cs typeface="Arial"/>
              </a:rPr>
              <a:t>Anxiety</a:t>
            </a:r>
            <a:endParaRPr sz="1800">
              <a:latin typeface="Arial"/>
              <a:cs typeface="Arial"/>
            </a:endParaRPr>
          </a:p>
          <a:p>
            <a:pPr marL="91440" indent="-88900">
              <a:lnSpc>
                <a:spcPct val="100000"/>
              </a:lnSpc>
              <a:buSzPct val="94444"/>
              <a:buFont typeface="Arial"/>
              <a:buChar char="•"/>
              <a:tabLst>
                <a:tab pos="91440" algn="l"/>
              </a:tabLst>
            </a:pPr>
            <a:r>
              <a:rPr sz="1800" b="1" dirty="0">
                <a:latin typeface="Arial"/>
                <a:cs typeface="Arial"/>
              </a:rPr>
              <a:t>Substance</a:t>
            </a:r>
            <a:r>
              <a:rPr sz="1800" b="1" spc="-70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abuse</a:t>
            </a:r>
            <a:endParaRPr sz="1800">
              <a:latin typeface="Arial"/>
              <a:cs typeface="Arial"/>
            </a:endParaRPr>
          </a:p>
          <a:p>
            <a:pPr marL="91440" indent="-88900">
              <a:lnSpc>
                <a:spcPct val="100000"/>
              </a:lnSpc>
              <a:buSzPct val="94444"/>
              <a:buFont typeface="Arial"/>
              <a:buChar char="•"/>
              <a:tabLst>
                <a:tab pos="91440" algn="l"/>
              </a:tabLst>
            </a:pPr>
            <a:r>
              <a:rPr sz="1800" b="1" spc="-10" dirty="0">
                <a:latin typeface="Arial"/>
                <a:cs typeface="Arial"/>
              </a:rPr>
              <a:t>Self-</a:t>
            </a:r>
            <a:r>
              <a:rPr sz="1800" b="1" dirty="0">
                <a:latin typeface="Arial"/>
                <a:cs typeface="Arial"/>
              </a:rPr>
              <a:t>harm</a:t>
            </a:r>
            <a:r>
              <a:rPr sz="1800" b="1" spc="-4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behaviours and</a:t>
            </a:r>
            <a:r>
              <a:rPr sz="1800" b="1" spc="-30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thoughts</a:t>
            </a:r>
            <a:endParaRPr sz="1800">
              <a:latin typeface="Arial"/>
              <a:cs typeface="Arial"/>
            </a:endParaRPr>
          </a:p>
          <a:p>
            <a:pPr marL="91440" indent="-88900">
              <a:lnSpc>
                <a:spcPct val="100000"/>
              </a:lnSpc>
              <a:buSzPct val="94444"/>
              <a:buFont typeface="Arial"/>
              <a:buChar char="•"/>
              <a:tabLst>
                <a:tab pos="91440" algn="l"/>
              </a:tabLst>
            </a:pPr>
            <a:r>
              <a:rPr sz="1800" b="1" dirty="0">
                <a:latin typeface="Arial"/>
                <a:cs typeface="Arial"/>
              </a:rPr>
              <a:t>High</a:t>
            </a:r>
            <a:r>
              <a:rPr sz="1800" b="1" spc="-3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risk</a:t>
            </a:r>
            <a:r>
              <a:rPr sz="1800" b="1" spc="-3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sexual</a:t>
            </a:r>
            <a:r>
              <a:rPr sz="1800" b="1" spc="-10" dirty="0">
                <a:latin typeface="Arial"/>
                <a:cs typeface="Arial"/>
              </a:rPr>
              <a:t> behaviours</a:t>
            </a:r>
            <a:endParaRPr sz="1800">
              <a:latin typeface="Arial"/>
              <a:cs typeface="Arial"/>
            </a:endParaRPr>
          </a:p>
          <a:p>
            <a:pPr marL="91440" indent="-88900">
              <a:lnSpc>
                <a:spcPct val="100000"/>
              </a:lnSpc>
              <a:buSzPct val="94444"/>
              <a:buFont typeface="Arial"/>
              <a:buChar char="•"/>
              <a:tabLst>
                <a:tab pos="91440" algn="l"/>
              </a:tabLst>
            </a:pPr>
            <a:r>
              <a:rPr sz="1800" b="1" dirty="0">
                <a:latin typeface="Arial"/>
                <a:cs typeface="Arial"/>
              </a:rPr>
              <a:t>High</a:t>
            </a:r>
            <a:r>
              <a:rPr sz="1800" b="1" spc="-2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conflict</a:t>
            </a:r>
            <a:r>
              <a:rPr sz="1800" b="1" spc="-15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relationships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35923" y="2753478"/>
            <a:ext cx="3524220" cy="3665728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854702" y="348741"/>
            <a:ext cx="2620645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dirty="0">
                <a:solidFill>
                  <a:srgbClr val="068350"/>
                </a:solidFill>
                <a:latin typeface="Calibri"/>
                <a:cs typeface="Calibri"/>
              </a:rPr>
              <a:t>Adults</a:t>
            </a:r>
            <a:r>
              <a:rPr sz="3200" b="1" spc="-40" dirty="0">
                <a:solidFill>
                  <a:srgbClr val="068350"/>
                </a:solidFill>
                <a:latin typeface="Calibri"/>
                <a:cs typeface="Calibri"/>
              </a:rPr>
              <a:t> </a:t>
            </a:r>
            <a:r>
              <a:rPr sz="3200" b="1" dirty="0">
                <a:solidFill>
                  <a:srgbClr val="068350"/>
                </a:solidFill>
                <a:latin typeface="Calibri"/>
                <a:cs typeface="Calibri"/>
              </a:rPr>
              <a:t>can</a:t>
            </a:r>
            <a:r>
              <a:rPr sz="3200" b="1" spc="-30" dirty="0">
                <a:solidFill>
                  <a:srgbClr val="068350"/>
                </a:solidFill>
                <a:latin typeface="Calibri"/>
                <a:cs typeface="Calibri"/>
              </a:rPr>
              <a:t> </a:t>
            </a:r>
            <a:r>
              <a:rPr sz="3200" b="1" spc="-20" dirty="0">
                <a:solidFill>
                  <a:srgbClr val="068350"/>
                </a:solidFill>
                <a:latin typeface="Calibri"/>
                <a:cs typeface="Calibri"/>
              </a:rPr>
              <a:t>help</a:t>
            </a:r>
            <a:endParaRPr sz="3200" dirty="0">
              <a:solidFill>
                <a:srgbClr val="068350"/>
              </a:solidFill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3335">
              <a:lnSpc>
                <a:spcPct val="100000"/>
              </a:lnSpc>
              <a:spcBef>
                <a:spcPts val="105"/>
              </a:spcBef>
            </a:pPr>
            <a:r>
              <a:rPr dirty="0"/>
              <a:t>Helping</a:t>
            </a:r>
            <a:r>
              <a:rPr spc="-60" dirty="0"/>
              <a:t> </a:t>
            </a:r>
            <a:r>
              <a:rPr dirty="0"/>
              <a:t>children</a:t>
            </a:r>
            <a:r>
              <a:rPr spc="-55" dirty="0"/>
              <a:t> </a:t>
            </a:r>
            <a:r>
              <a:rPr dirty="0"/>
              <a:t>to</a:t>
            </a:r>
            <a:r>
              <a:rPr spc="-65" dirty="0"/>
              <a:t> </a:t>
            </a:r>
            <a:r>
              <a:rPr dirty="0"/>
              <a:t>realise</a:t>
            </a:r>
            <a:r>
              <a:rPr spc="-35" dirty="0"/>
              <a:t> </a:t>
            </a:r>
            <a:r>
              <a:rPr dirty="0"/>
              <a:t>what</a:t>
            </a:r>
            <a:r>
              <a:rPr spc="-55" dirty="0"/>
              <a:t> </a:t>
            </a:r>
            <a:r>
              <a:rPr dirty="0"/>
              <a:t>they’re</a:t>
            </a:r>
            <a:r>
              <a:rPr spc="-65" dirty="0"/>
              <a:t> </a:t>
            </a:r>
            <a:r>
              <a:rPr dirty="0"/>
              <a:t>feeling</a:t>
            </a:r>
            <a:r>
              <a:rPr spc="-50" dirty="0"/>
              <a:t> </a:t>
            </a:r>
            <a:r>
              <a:rPr dirty="0"/>
              <a:t>is</a:t>
            </a:r>
            <a:r>
              <a:rPr spc="-50" dirty="0"/>
              <a:t> </a:t>
            </a:r>
            <a:r>
              <a:rPr dirty="0"/>
              <a:t>really</a:t>
            </a:r>
            <a:r>
              <a:rPr spc="-55" dirty="0"/>
              <a:t> </a:t>
            </a:r>
            <a:r>
              <a:rPr spc="-10" dirty="0"/>
              <a:t>important.</a:t>
            </a:r>
          </a:p>
          <a:p>
            <a:pPr marL="13335" marR="248285">
              <a:lnSpc>
                <a:spcPct val="100000"/>
              </a:lnSpc>
              <a:spcBef>
                <a:spcPts val="2400"/>
              </a:spcBef>
            </a:pPr>
            <a:r>
              <a:rPr dirty="0"/>
              <a:t>In</a:t>
            </a:r>
            <a:r>
              <a:rPr spc="-45" dirty="0"/>
              <a:t> </a:t>
            </a:r>
            <a:r>
              <a:rPr dirty="0"/>
              <a:t>the</a:t>
            </a:r>
            <a:r>
              <a:rPr spc="-60" dirty="0"/>
              <a:t> </a:t>
            </a:r>
            <a:r>
              <a:rPr dirty="0"/>
              <a:t>early</a:t>
            </a:r>
            <a:r>
              <a:rPr spc="-35" dirty="0"/>
              <a:t> </a:t>
            </a:r>
            <a:r>
              <a:rPr dirty="0"/>
              <a:t>stages,</a:t>
            </a:r>
            <a:r>
              <a:rPr spc="-45" dirty="0"/>
              <a:t> </a:t>
            </a:r>
            <a:r>
              <a:rPr dirty="0"/>
              <a:t>we</a:t>
            </a:r>
            <a:r>
              <a:rPr spc="-55" dirty="0"/>
              <a:t> </a:t>
            </a:r>
            <a:r>
              <a:rPr dirty="0"/>
              <a:t>help</a:t>
            </a:r>
            <a:r>
              <a:rPr spc="-40" dirty="0"/>
              <a:t> </a:t>
            </a:r>
            <a:r>
              <a:rPr dirty="0"/>
              <a:t>children</a:t>
            </a:r>
            <a:r>
              <a:rPr spc="-55" dirty="0"/>
              <a:t> </a:t>
            </a:r>
            <a:r>
              <a:rPr dirty="0"/>
              <a:t>to</a:t>
            </a:r>
            <a:r>
              <a:rPr spc="-40" dirty="0"/>
              <a:t> </a:t>
            </a:r>
            <a:r>
              <a:rPr spc="-10" dirty="0"/>
              <a:t>understand</a:t>
            </a:r>
            <a:r>
              <a:rPr spc="-50" dirty="0"/>
              <a:t> </a:t>
            </a:r>
            <a:r>
              <a:rPr dirty="0"/>
              <a:t>what</a:t>
            </a:r>
            <a:r>
              <a:rPr spc="-50" dirty="0"/>
              <a:t> </a:t>
            </a:r>
            <a:r>
              <a:rPr dirty="0"/>
              <a:t>they</a:t>
            </a:r>
            <a:r>
              <a:rPr spc="-45" dirty="0"/>
              <a:t> </a:t>
            </a:r>
            <a:r>
              <a:rPr dirty="0"/>
              <a:t>are</a:t>
            </a:r>
            <a:r>
              <a:rPr spc="-45" dirty="0"/>
              <a:t> </a:t>
            </a:r>
            <a:r>
              <a:rPr dirty="0"/>
              <a:t>feeling</a:t>
            </a:r>
            <a:r>
              <a:rPr spc="-40" dirty="0"/>
              <a:t> </a:t>
            </a:r>
            <a:r>
              <a:rPr dirty="0"/>
              <a:t>and</a:t>
            </a:r>
            <a:r>
              <a:rPr spc="-45" dirty="0"/>
              <a:t> </a:t>
            </a:r>
            <a:r>
              <a:rPr dirty="0"/>
              <a:t>to</a:t>
            </a:r>
            <a:r>
              <a:rPr spc="-55" dirty="0"/>
              <a:t> </a:t>
            </a:r>
            <a:r>
              <a:rPr dirty="0"/>
              <a:t>control</a:t>
            </a:r>
            <a:r>
              <a:rPr spc="-40" dirty="0"/>
              <a:t> </a:t>
            </a:r>
            <a:r>
              <a:rPr dirty="0"/>
              <a:t>it.</a:t>
            </a:r>
            <a:r>
              <a:rPr spc="-50" dirty="0"/>
              <a:t> </a:t>
            </a:r>
            <a:r>
              <a:rPr dirty="0"/>
              <a:t>This</a:t>
            </a:r>
            <a:r>
              <a:rPr spc="-45" dirty="0"/>
              <a:t> </a:t>
            </a:r>
            <a:r>
              <a:rPr dirty="0"/>
              <a:t>is</a:t>
            </a:r>
            <a:r>
              <a:rPr spc="-35" dirty="0"/>
              <a:t> </a:t>
            </a:r>
            <a:r>
              <a:rPr spc="-10" dirty="0"/>
              <a:t>called </a:t>
            </a:r>
            <a:r>
              <a:rPr spc="-10" dirty="0">
                <a:solidFill>
                  <a:srgbClr val="068350"/>
                </a:solidFill>
              </a:rPr>
              <a:t>“</a:t>
            </a:r>
            <a:r>
              <a:rPr b="1" spc="-10" dirty="0">
                <a:solidFill>
                  <a:srgbClr val="068350"/>
                </a:solidFill>
                <a:latin typeface="Calibri"/>
                <a:cs typeface="Calibri"/>
              </a:rPr>
              <a:t>Co-</a:t>
            </a:r>
            <a:r>
              <a:rPr b="1" dirty="0">
                <a:solidFill>
                  <a:srgbClr val="068350"/>
                </a:solidFill>
                <a:latin typeface="Calibri"/>
                <a:cs typeface="Calibri"/>
              </a:rPr>
              <a:t>regulation</a:t>
            </a:r>
            <a:r>
              <a:rPr dirty="0">
                <a:solidFill>
                  <a:srgbClr val="068350"/>
                </a:solidFill>
              </a:rPr>
              <a:t>”</a:t>
            </a:r>
            <a:r>
              <a:rPr spc="-60" dirty="0">
                <a:solidFill>
                  <a:srgbClr val="068350"/>
                </a:solidFill>
              </a:rPr>
              <a:t> </a:t>
            </a:r>
            <a:r>
              <a:rPr dirty="0"/>
              <a:t>because</a:t>
            </a:r>
            <a:r>
              <a:rPr spc="-50" dirty="0"/>
              <a:t> </a:t>
            </a:r>
            <a:r>
              <a:rPr spc="-10" dirty="0"/>
              <a:t>we’re</a:t>
            </a:r>
            <a:r>
              <a:rPr spc="-45" dirty="0"/>
              <a:t> </a:t>
            </a:r>
            <a:r>
              <a:rPr dirty="0"/>
              <a:t>working</a:t>
            </a:r>
            <a:r>
              <a:rPr spc="-45" dirty="0"/>
              <a:t> </a:t>
            </a:r>
            <a:r>
              <a:rPr dirty="0"/>
              <a:t>in</a:t>
            </a:r>
            <a:r>
              <a:rPr spc="-40" dirty="0"/>
              <a:t> </a:t>
            </a:r>
            <a:r>
              <a:rPr spc="-10" dirty="0"/>
              <a:t>partnership</a:t>
            </a:r>
            <a:r>
              <a:rPr spc="-40" dirty="0"/>
              <a:t> </a:t>
            </a:r>
            <a:r>
              <a:rPr dirty="0"/>
              <a:t>with</a:t>
            </a:r>
            <a:r>
              <a:rPr spc="-35" dirty="0"/>
              <a:t> </a:t>
            </a:r>
            <a:r>
              <a:rPr spc="-10" dirty="0"/>
              <a:t>children.</a:t>
            </a:r>
          </a:p>
          <a:p>
            <a:pPr marL="13335" marR="5080">
              <a:lnSpc>
                <a:spcPct val="100000"/>
              </a:lnSpc>
              <a:spcBef>
                <a:spcPts val="2400"/>
              </a:spcBef>
            </a:pPr>
            <a:r>
              <a:rPr dirty="0"/>
              <a:t>As</a:t>
            </a:r>
            <a:r>
              <a:rPr spc="-45" dirty="0"/>
              <a:t> </a:t>
            </a:r>
            <a:r>
              <a:rPr dirty="0"/>
              <a:t>children</a:t>
            </a:r>
            <a:r>
              <a:rPr spc="-50" dirty="0"/>
              <a:t> </a:t>
            </a:r>
            <a:r>
              <a:rPr dirty="0"/>
              <a:t>grow</a:t>
            </a:r>
            <a:r>
              <a:rPr spc="-55" dirty="0"/>
              <a:t> </a:t>
            </a:r>
            <a:r>
              <a:rPr dirty="0"/>
              <a:t>up</a:t>
            </a:r>
            <a:r>
              <a:rPr spc="-45" dirty="0"/>
              <a:t> </a:t>
            </a:r>
            <a:r>
              <a:rPr dirty="0"/>
              <a:t>we</a:t>
            </a:r>
            <a:r>
              <a:rPr spc="-50" dirty="0"/>
              <a:t> </a:t>
            </a:r>
            <a:r>
              <a:rPr dirty="0"/>
              <a:t>want</a:t>
            </a:r>
            <a:r>
              <a:rPr spc="-45" dirty="0"/>
              <a:t> </a:t>
            </a:r>
            <a:r>
              <a:rPr dirty="0"/>
              <a:t>them</a:t>
            </a:r>
            <a:r>
              <a:rPr spc="-50" dirty="0"/>
              <a:t> </a:t>
            </a:r>
            <a:r>
              <a:rPr dirty="0"/>
              <a:t>to</a:t>
            </a:r>
            <a:r>
              <a:rPr spc="-50" dirty="0"/>
              <a:t> </a:t>
            </a:r>
            <a:r>
              <a:rPr dirty="0"/>
              <a:t>be</a:t>
            </a:r>
            <a:r>
              <a:rPr spc="-40" dirty="0"/>
              <a:t> </a:t>
            </a:r>
            <a:r>
              <a:rPr dirty="0"/>
              <a:t>able</a:t>
            </a:r>
            <a:r>
              <a:rPr spc="-50" dirty="0"/>
              <a:t> </a:t>
            </a:r>
            <a:r>
              <a:rPr dirty="0"/>
              <a:t>to</a:t>
            </a:r>
            <a:r>
              <a:rPr spc="-40" dirty="0"/>
              <a:t> </a:t>
            </a:r>
            <a:r>
              <a:rPr spc="-10" dirty="0">
                <a:solidFill>
                  <a:srgbClr val="068350"/>
                </a:solidFill>
              </a:rPr>
              <a:t>“</a:t>
            </a:r>
            <a:r>
              <a:rPr b="1" spc="-10" dirty="0">
                <a:solidFill>
                  <a:srgbClr val="068350"/>
                </a:solidFill>
                <a:latin typeface="Calibri"/>
                <a:cs typeface="Calibri"/>
              </a:rPr>
              <a:t>self-</a:t>
            </a:r>
            <a:r>
              <a:rPr b="1" dirty="0">
                <a:solidFill>
                  <a:srgbClr val="068350"/>
                </a:solidFill>
                <a:latin typeface="Calibri"/>
                <a:cs typeface="Calibri"/>
              </a:rPr>
              <a:t>regulate</a:t>
            </a:r>
            <a:r>
              <a:rPr dirty="0">
                <a:solidFill>
                  <a:srgbClr val="068350"/>
                </a:solidFill>
              </a:rPr>
              <a:t>”</a:t>
            </a:r>
            <a:r>
              <a:rPr spc="-35" dirty="0">
                <a:solidFill>
                  <a:srgbClr val="068350"/>
                </a:solidFill>
              </a:rPr>
              <a:t> </a:t>
            </a:r>
            <a:r>
              <a:rPr dirty="0"/>
              <a:t>their</a:t>
            </a:r>
            <a:r>
              <a:rPr spc="-45" dirty="0"/>
              <a:t> </a:t>
            </a:r>
            <a:r>
              <a:rPr dirty="0"/>
              <a:t>emotions.</a:t>
            </a:r>
            <a:r>
              <a:rPr spc="-45" dirty="0"/>
              <a:t> </a:t>
            </a:r>
            <a:r>
              <a:rPr dirty="0"/>
              <a:t>This</a:t>
            </a:r>
            <a:r>
              <a:rPr spc="-40" dirty="0"/>
              <a:t> </a:t>
            </a:r>
            <a:r>
              <a:rPr dirty="0"/>
              <a:t>means</a:t>
            </a:r>
            <a:r>
              <a:rPr spc="-35" dirty="0"/>
              <a:t> </a:t>
            </a:r>
            <a:r>
              <a:rPr dirty="0"/>
              <a:t>that</a:t>
            </a:r>
            <a:r>
              <a:rPr spc="-40" dirty="0"/>
              <a:t> </a:t>
            </a:r>
            <a:r>
              <a:rPr dirty="0"/>
              <a:t>they</a:t>
            </a:r>
            <a:r>
              <a:rPr spc="-45" dirty="0"/>
              <a:t> </a:t>
            </a:r>
            <a:r>
              <a:rPr spc="-25" dirty="0"/>
              <a:t>can </a:t>
            </a:r>
            <a:r>
              <a:rPr spc="-10" dirty="0"/>
              <a:t>control</a:t>
            </a:r>
            <a:r>
              <a:rPr spc="-50" dirty="0"/>
              <a:t> </a:t>
            </a:r>
            <a:r>
              <a:rPr dirty="0"/>
              <a:t>their</a:t>
            </a:r>
            <a:r>
              <a:rPr spc="-30" dirty="0"/>
              <a:t> </a:t>
            </a:r>
            <a:r>
              <a:rPr dirty="0"/>
              <a:t>emotions</a:t>
            </a:r>
            <a:r>
              <a:rPr spc="-35" dirty="0"/>
              <a:t> </a:t>
            </a:r>
            <a:r>
              <a:rPr dirty="0"/>
              <a:t>in</a:t>
            </a:r>
            <a:r>
              <a:rPr spc="-45" dirty="0"/>
              <a:t> </a:t>
            </a:r>
            <a:r>
              <a:rPr dirty="0"/>
              <a:t>social</a:t>
            </a:r>
            <a:r>
              <a:rPr spc="-30" dirty="0"/>
              <a:t> </a:t>
            </a:r>
            <a:r>
              <a:rPr spc="-10" dirty="0"/>
              <a:t>situations</a:t>
            </a:r>
            <a:r>
              <a:rPr spc="-20" dirty="0"/>
              <a:t> </a:t>
            </a:r>
            <a:r>
              <a:rPr dirty="0"/>
              <a:t>such</a:t>
            </a:r>
            <a:r>
              <a:rPr spc="-40" dirty="0"/>
              <a:t> </a:t>
            </a:r>
            <a:r>
              <a:rPr dirty="0"/>
              <a:t>as</a:t>
            </a:r>
            <a:r>
              <a:rPr spc="-35" dirty="0"/>
              <a:t> </a:t>
            </a:r>
            <a:r>
              <a:rPr dirty="0"/>
              <a:t>at</a:t>
            </a:r>
            <a:r>
              <a:rPr spc="-35" dirty="0"/>
              <a:t> </a:t>
            </a:r>
            <a:r>
              <a:rPr dirty="0"/>
              <a:t>school</a:t>
            </a:r>
            <a:r>
              <a:rPr spc="-50" dirty="0"/>
              <a:t> </a:t>
            </a:r>
            <a:r>
              <a:rPr dirty="0"/>
              <a:t>and</a:t>
            </a:r>
            <a:r>
              <a:rPr spc="-40" dirty="0"/>
              <a:t> </a:t>
            </a:r>
            <a:r>
              <a:rPr dirty="0"/>
              <a:t>at</a:t>
            </a:r>
            <a:r>
              <a:rPr spc="-25" dirty="0"/>
              <a:t> </a:t>
            </a:r>
            <a:r>
              <a:rPr spc="-10" dirty="0"/>
              <a:t>work.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863976" y="5531307"/>
            <a:ext cx="6604634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dirty="0">
                <a:solidFill>
                  <a:srgbClr val="068350"/>
                </a:solidFill>
                <a:latin typeface="Calibri"/>
                <a:cs typeface="Calibri"/>
              </a:rPr>
              <a:t>Emotion</a:t>
            </a:r>
            <a:r>
              <a:rPr sz="3200" b="1" spc="-55" dirty="0">
                <a:solidFill>
                  <a:srgbClr val="068350"/>
                </a:solidFill>
                <a:latin typeface="Calibri"/>
                <a:cs typeface="Calibri"/>
              </a:rPr>
              <a:t> </a:t>
            </a:r>
            <a:r>
              <a:rPr sz="3200" b="1" dirty="0">
                <a:solidFill>
                  <a:srgbClr val="068350"/>
                </a:solidFill>
                <a:latin typeface="Calibri"/>
                <a:cs typeface="Calibri"/>
              </a:rPr>
              <a:t>Coaching</a:t>
            </a:r>
            <a:r>
              <a:rPr sz="3200" b="1" spc="-75" dirty="0">
                <a:solidFill>
                  <a:srgbClr val="068350"/>
                </a:solidFill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is</a:t>
            </a:r>
            <a:r>
              <a:rPr sz="3200" spc="-3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a</a:t>
            </a:r>
            <a:r>
              <a:rPr sz="3200" spc="-4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way</a:t>
            </a:r>
            <a:r>
              <a:rPr sz="3200" spc="-3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of</a:t>
            </a:r>
            <a:r>
              <a:rPr sz="3200" spc="-4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doing</a:t>
            </a:r>
            <a:r>
              <a:rPr sz="3200" spc="-15" dirty="0">
                <a:latin typeface="Calibri"/>
                <a:cs typeface="Calibri"/>
              </a:rPr>
              <a:t> </a:t>
            </a:r>
            <a:r>
              <a:rPr sz="3200" spc="-20" dirty="0">
                <a:latin typeface="Calibri"/>
                <a:cs typeface="Calibri"/>
              </a:rPr>
              <a:t>this</a:t>
            </a:r>
            <a:endParaRPr sz="3200" dirty="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415409" y="3640790"/>
            <a:ext cx="3000375" cy="1751563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04161" y="96723"/>
            <a:ext cx="864552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Strategies</a:t>
            </a:r>
            <a:r>
              <a:rPr sz="2800" b="1" u="sng" spc="-7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80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we</a:t>
            </a:r>
            <a:r>
              <a:rPr sz="2800" b="1" u="sng" spc="-85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80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use</a:t>
            </a:r>
            <a:r>
              <a:rPr sz="2800" b="1" u="sng" spc="-7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80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to</a:t>
            </a:r>
            <a:r>
              <a:rPr sz="2800" b="1" u="sng" spc="-85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80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support</a:t>
            </a:r>
            <a:r>
              <a:rPr sz="2800" b="1" u="sng" spc="-4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80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Emotional</a:t>
            </a:r>
            <a:r>
              <a:rPr sz="2800" b="1" u="sng" spc="-55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800" b="1" u="sng" spc="-1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Regulation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34772" y="801370"/>
            <a:ext cx="11492230" cy="580415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Expecting</a:t>
            </a:r>
            <a:r>
              <a:rPr sz="1800" b="1" i="1" spc="-25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our</a:t>
            </a:r>
            <a:r>
              <a:rPr sz="1800" b="1" i="1" spc="-20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children</a:t>
            </a:r>
            <a:r>
              <a:rPr sz="1800" b="1" i="1" spc="-35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to</a:t>
            </a:r>
            <a:r>
              <a:rPr sz="1800" b="1" i="1" spc="-20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be</a:t>
            </a:r>
            <a:r>
              <a:rPr sz="1800" b="1" i="1" spc="-25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able</a:t>
            </a:r>
            <a:r>
              <a:rPr sz="1800" b="1" i="1" spc="-35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to</a:t>
            </a:r>
            <a:r>
              <a:rPr sz="1800" b="1" i="1" spc="-20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recognise</a:t>
            </a:r>
            <a:r>
              <a:rPr sz="1800" b="1" i="1" spc="-30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when</a:t>
            </a:r>
            <a:r>
              <a:rPr sz="1800" b="1" i="1" spc="-20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their</a:t>
            </a:r>
            <a:r>
              <a:rPr sz="1800" b="1" i="1" spc="-40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emotions</a:t>
            </a:r>
            <a:r>
              <a:rPr sz="1800" b="1" i="1" spc="-20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are</a:t>
            </a:r>
            <a:r>
              <a:rPr sz="1800" b="1" i="1" spc="-35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heightening</a:t>
            </a:r>
            <a:r>
              <a:rPr sz="1800" b="1" i="1" spc="-40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is</a:t>
            </a:r>
            <a:r>
              <a:rPr sz="1800" b="1" i="1" spc="-20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a</a:t>
            </a:r>
            <a:r>
              <a:rPr sz="1800" b="1" i="1" spc="-25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big</a:t>
            </a:r>
            <a:r>
              <a:rPr sz="1800" b="1" i="1" spc="-35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spc="-20" dirty="0">
                <a:solidFill>
                  <a:srgbClr val="068350"/>
                </a:solidFill>
                <a:latin typeface="Arial"/>
                <a:cs typeface="Arial"/>
              </a:rPr>
              <a:t>ask.</a:t>
            </a:r>
            <a:endParaRPr sz="1800" dirty="0">
              <a:solidFill>
                <a:srgbClr val="068350"/>
              </a:solidFill>
              <a:latin typeface="Arial"/>
              <a:cs typeface="Arial"/>
            </a:endParaRPr>
          </a:p>
          <a:p>
            <a:pPr marL="12700" marR="2837180">
              <a:lnSpc>
                <a:spcPts val="4320"/>
              </a:lnSpc>
              <a:spcBef>
                <a:spcPts val="500"/>
              </a:spcBef>
            </a:pP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Asking</a:t>
            </a:r>
            <a:r>
              <a:rPr sz="1800" b="1" i="1" spc="-20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them</a:t>
            </a:r>
            <a:r>
              <a:rPr sz="1800" b="1" i="1" spc="-35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to</a:t>
            </a:r>
            <a:r>
              <a:rPr sz="1800" b="1" i="1" spc="-30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stop</a:t>
            </a:r>
            <a:r>
              <a:rPr sz="1800" b="1" i="1" spc="-25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and</a:t>
            </a:r>
            <a:r>
              <a:rPr sz="1800" b="1" i="1" spc="-20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to</a:t>
            </a:r>
            <a:r>
              <a:rPr sz="1800" b="1" i="1" spc="-30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calm</a:t>
            </a:r>
            <a:r>
              <a:rPr sz="1800" b="1" i="1" spc="-25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themselves</a:t>
            </a:r>
            <a:r>
              <a:rPr sz="1800" b="1" i="1" spc="-5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down</a:t>
            </a:r>
            <a:r>
              <a:rPr sz="1800" b="1" i="1" spc="-40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again</a:t>
            </a:r>
            <a:r>
              <a:rPr sz="1800" b="1" i="1" spc="-30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is</a:t>
            </a:r>
            <a:r>
              <a:rPr sz="1800" b="1" i="1" spc="-20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an</a:t>
            </a:r>
            <a:r>
              <a:rPr sz="1800" b="1" i="1" spc="-25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even</a:t>
            </a:r>
            <a:r>
              <a:rPr sz="1800" b="1" i="1" spc="-25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bigger</a:t>
            </a:r>
            <a:r>
              <a:rPr sz="1800" b="1" i="1" spc="-40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spc="-20" dirty="0">
                <a:solidFill>
                  <a:srgbClr val="068350"/>
                </a:solidFill>
                <a:latin typeface="Arial"/>
                <a:cs typeface="Arial"/>
              </a:rPr>
              <a:t>one!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So,</a:t>
            </a:r>
            <a:r>
              <a:rPr sz="1800" b="1" i="1" spc="-20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how</a:t>
            </a:r>
            <a:r>
              <a:rPr sz="1800" b="1" i="1" spc="-15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can</a:t>
            </a:r>
            <a:r>
              <a:rPr sz="1800" b="1" i="1" spc="-15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we</a:t>
            </a:r>
            <a:r>
              <a:rPr sz="1800" b="1" i="1" spc="-25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help</a:t>
            </a:r>
            <a:r>
              <a:rPr sz="1800" b="1" i="1" spc="-20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them</a:t>
            </a:r>
            <a:r>
              <a:rPr sz="1800" b="1" i="1" spc="-15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get</a:t>
            </a:r>
            <a:r>
              <a:rPr sz="1800" b="1" i="1" spc="-15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on</a:t>
            </a:r>
            <a:r>
              <a:rPr sz="1800" b="1" i="1" spc="-10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the</a:t>
            </a:r>
            <a:r>
              <a:rPr sz="1800" b="1" i="1" spc="-15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path</a:t>
            </a:r>
            <a:r>
              <a:rPr sz="1800" b="1" i="1" spc="-15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to</a:t>
            </a:r>
            <a:r>
              <a:rPr sz="1800" b="1" i="1" spc="-20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regulating</a:t>
            </a:r>
            <a:r>
              <a:rPr sz="1800" b="1" i="1" spc="-15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dirty="0">
                <a:solidFill>
                  <a:srgbClr val="068350"/>
                </a:solidFill>
                <a:latin typeface="Arial"/>
                <a:cs typeface="Arial"/>
              </a:rPr>
              <a:t>their</a:t>
            </a:r>
            <a:r>
              <a:rPr sz="1800" b="1" i="1" spc="-15" dirty="0">
                <a:solidFill>
                  <a:srgbClr val="068350"/>
                </a:solidFill>
                <a:latin typeface="Arial"/>
                <a:cs typeface="Arial"/>
              </a:rPr>
              <a:t> </a:t>
            </a:r>
            <a:r>
              <a:rPr sz="1800" b="1" i="1" spc="-10" dirty="0">
                <a:solidFill>
                  <a:srgbClr val="068350"/>
                </a:solidFill>
                <a:latin typeface="Arial"/>
                <a:cs typeface="Arial"/>
              </a:rPr>
              <a:t>emotions?</a:t>
            </a:r>
            <a:endParaRPr sz="1800" dirty="0">
              <a:solidFill>
                <a:srgbClr val="068350"/>
              </a:solidFill>
              <a:latin typeface="Arial"/>
              <a:cs typeface="Arial"/>
            </a:endParaRPr>
          </a:p>
          <a:p>
            <a:pPr marL="88265" algn="ctr">
              <a:lnSpc>
                <a:spcPct val="100000"/>
              </a:lnSpc>
              <a:spcBef>
                <a:spcPts val="1655"/>
              </a:spcBef>
            </a:pP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“When</a:t>
            </a:r>
            <a:r>
              <a:rPr sz="2000" b="1" spc="-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a</a:t>
            </a:r>
            <a:r>
              <a:rPr sz="2000" b="1" spc="-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child</a:t>
            </a:r>
            <a:r>
              <a:rPr sz="2000" b="1" spc="-3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can’t</a:t>
            </a:r>
            <a:r>
              <a:rPr sz="2000" b="1" spc="-2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calm</a:t>
            </a:r>
            <a:r>
              <a:rPr sz="2000" b="1" spc="-3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down,</a:t>
            </a:r>
            <a:r>
              <a:rPr sz="2000" b="1" spc="-5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they</a:t>
            </a:r>
            <a:r>
              <a:rPr sz="2000" b="1" spc="-3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need</a:t>
            </a:r>
            <a:r>
              <a:rPr sz="2000" b="1" spc="-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connection</a:t>
            </a:r>
            <a:r>
              <a:rPr sz="2000" b="1" spc="-4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and</a:t>
            </a:r>
            <a:r>
              <a:rPr sz="2000" b="1" spc="-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comfort,</a:t>
            </a:r>
            <a:r>
              <a:rPr sz="2000" b="1" spc="-5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not</a:t>
            </a:r>
            <a:r>
              <a:rPr sz="2000" b="1" spc="-2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criticism</a:t>
            </a:r>
            <a:r>
              <a:rPr sz="2000" b="1" spc="-4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and</a:t>
            </a:r>
            <a:r>
              <a:rPr sz="2000" b="1" spc="-2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FF0000"/>
                </a:solidFill>
                <a:latin typeface="Arial"/>
                <a:cs typeface="Arial"/>
              </a:rPr>
              <a:t>control.”</a:t>
            </a:r>
            <a:endParaRPr sz="2000" dirty="0">
              <a:latin typeface="Arial"/>
              <a:cs typeface="Arial"/>
            </a:endParaRPr>
          </a:p>
          <a:p>
            <a:pPr marL="92075" algn="ctr">
              <a:lnSpc>
                <a:spcPct val="100000"/>
              </a:lnSpc>
            </a:pPr>
            <a:r>
              <a:rPr sz="2000" b="1" i="1" dirty="0">
                <a:solidFill>
                  <a:srgbClr val="FF0000"/>
                </a:solidFill>
                <a:latin typeface="Arial"/>
                <a:cs typeface="Arial"/>
              </a:rPr>
              <a:t>Jane</a:t>
            </a:r>
            <a:r>
              <a:rPr sz="2000" b="1" i="1" spc="-4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i="1" dirty="0">
                <a:solidFill>
                  <a:srgbClr val="FF0000"/>
                </a:solidFill>
                <a:latin typeface="Arial"/>
                <a:cs typeface="Arial"/>
              </a:rPr>
              <a:t>Evans</a:t>
            </a:r>
            <a:r>
              <a:rPr sz="2000" b="1" i="1" spc="-4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i="1" dirty="0">
                <a:solidFill>
                  <a:srgbClr val="FF0000"/>
                </a:solidFill>
                <a:latin typeface="Arial"/>
                <a:cs typeface="Arial"/>
              </a:rPr>
              <a:t>(Early</a:t>
            </a:r>
            <a:r>
              <a:rPr sz="2000" b="1" i="1" spc="-6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i="1" dirty="0">
                <a:solidFill>
                  <a:srgbClr val="FF0000"/>
                </a:solidFill>
                <a:latin typeface="Arial"/>
                <a:cs typeface="Arial"/>
              </a:rPr>
              <a:t>Childhood</a:t>
            </a:r>
            <a:r>
              <a:rPr sz="2000" b="1" i="1" spc="-3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i="1" dirty="0">
                <a:solidFill>
                  <a:srgbClr val="FF0000"/>
                </a:solidFill>
                <a:latin typeface="Arial"/>
                <a:cs typeface="Arial"/>
              </a:rPr>
              <a:t>Trauma</a:t>
            </a:r>
            <a:r>
              <a:rPr sz="2000" b="1" i="1" spc="-5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i="1" dirty="0">
                <a:solidFill>
                  <a:srgbClr val="FF0000"/>
                </a:solidFill>
                <a:latin typeface="Arial"/>
                <a:cs typeface="Arial"/>
              </a:rPr>
              <a:t>&amp;</a:t>
            </a:r>
            <a:r>
              <a:rPr sz="2000" b="1" i="1" spc="-1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i="1" spc="-10" dirty="0">
                <a:solidFill>
                  <a:srgbClr val="FF0000"/>
                </a:solidFill>
                <a:latin typeface="Arial"/>
                <a:cs typeface="Arial"/>
              </a:rPr>
              <a:t>Anxiety)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90"/>
              </a:spcBef>
            </a:pPr>
            <a:endParaRPr sz="20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000" dirty="0">
                <a:latin typeface="Calibri"/>
                <a:cs typeface="Calibri"/>
              </a:rPr>
              <a:t>Showing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68350"/>
                </a:solidFill>
                <a:latin typeface="Calibri"/>
                <a:cs typeface="Calibri"/>
              </a:rPr>
              <a:t>empathy</a:t>
            </a:r>
            <a:r>
              <a:rPr sz="2000" b="1" spc="-55" dirty="0">
                <a:solidFill>
                  <a:srgbClr val="0066FF"/>
                </a:solidFill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first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step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connecting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with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them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when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they’re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emotionally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heightened.</a:t>
            </a:r>
            <a:endParaRPr sz="2000" dirty="0">
              <a:latin typeface="Calibri"/>
              <a:cs typeface="Calibri"/>
            </a:endParaRPr>
          </a:p>
          <a:p>
            <a:pPr marL="12700" marR="63500">
              <a:lnSpc>
                <a:spcPct val="100000"/>
              </a:lnSpc>
              <a:spcBef>
                <a:spcPts val="2400"/>
              </a:spcBef>
            </a:pPr>
            <a:r>
              <a:rPr sz="2000" dirty="0">
                <a:latin typeface="Calibri"/>
                <a:cs typeface="Calibri"/>
              </a:rPr>
              <a:t>Showing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children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that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we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have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time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respect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their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feelings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helps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them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feel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open,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safe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supported. Regardless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how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unreasonable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their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feelings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are,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that’s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how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they’re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feeling!</a:t>
            </a:r>
            <a:endParaRPr sz="2000" dirty="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spcBef>
                <a:spcPts val="2400"/>
              </a:spcBef>
            </a:pPr>
            <a:r>
              <a:rPr sz="2000" dirty="0">
                <a:latin typeface="Calibri"/>
                <a:cs typeface="Calibri"/>
              </a:rPr>
              <a:t>Discussions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about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whether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their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reaction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was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warranted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or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not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can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come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once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they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have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calmed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down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enough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think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logically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(reasoning).</a:t>
            </a:r>
            <a:endParaRPr sz="2000" dirty="0">
              <a:latin typeface="Calibri"/>
              <a:cs typeface="Calibri"/>
            </a:endParaRPr>
          </a:p>
          <a:p>
            <a:pPr marL="12700" marR="118745">
              <a:lnSpc>
                <a:spcPct val="100000"/>
              </a:lnSpc>
              <a:spcBef>
                <a:spcPts val="2405"/>
              </a:spcBef>
            </a:pPr>
            <a:r>
              <a:rPr sz="2000" dirty="0">
                <a:latin typeface="Calibri"/>
                <a:cs typeface="Calibri"/>
              </a:rPr>
              <a:t>Once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they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feel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68350"/>
                </a:solidFill>
                <a:latin typeface="Calibri"/>
                <a:cs typeface="Calibri"/>
              </a:rPr>
              <a:t>connection</a:t>
            </a:r>
            <a:r>
              <a:rPr sz="2000" b="1" spc="-60" dirty="0">
                <a:solidFill>
                  <a:srgbClr val="0066FF"/>
                </a:solidFill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with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us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their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emotional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state,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they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will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be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open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our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directions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strategies </a:t>
            </a:r>
            <a:r>
              <a:rPr sz="2000" spc="-20" dirty="0">
                <a:latin typeface="Calibri"/>
                <a:cs typeface="Calibri"/>
              </a:rPr>
              <a:t>(co-</a:t>
            </a:r>
            <a:r>
              <a:rPr sz="2000" spc="-10" dirty="0">
                <a:latin typeface="Calibri"/>
                <a:cs typeface="Calibri"/>
              </a:rPr>
              <a:t>regulation).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93761" y="3278932"/>
            <a:ext cx="4414846" cy="3579066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4177665" y="553339"/>
            <a:ext cx="6842125" cy="52641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6385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299085" algn="l"/>
              </a:tabLst>
            </a:pPr>
            <a:r>
              <a:rPr sz="2400" dirty="0">
                <a:latin typeface="Calibri"/>
                <a:cs typeface="Calibri"/>
              </a:rPr>
              <a:t>A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trusted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adult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068350"/>
                </a:solidFill>
                <a:latin typeface="Calibri"/>
                <a:cs typeface="Calibri"/>
              </a:rPr>
              <a:t>makes</a:t>
            </a:r>
            <a:r>
              <a:rPr sz="2400" b="1" spc="-50" dirty="0">
                <a:solidFill>
                  <a:srgbClr val="068350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068350"/>
                </a:solidFill>
                <a:latin typeface="Calibri"/>
                <a:cs typeface="Calibri"/>
              </a:rPr>
              <a:t>connections</a:t>
            </a:r>
            <a:r>
              <a:rPr sz="2400" b="1" spc="-55" dirty="0">
                <a:solidFill>
                  <a:srgbClr val="068350"/>
                </a:solidFill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with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pupils</a:t>
            </a:r>
            <a:endParaRPr sz="2400" dirty="0">
              <a:latin typeface="Calibri"/>
              <a:cs typeface="Calibri"/>
            </a:endParaRPr>
          </a:p>
          <a:p>
            <a:pPr marL="299085" indent="-286385">
              <a:lnSpc>
                <a:spcPct val="100000"/>
              </a:lnSpc>
              <a:buFont typeface="Arial"/>
              <a:buChar char="•"/>
              <a:tabLst>
                <a:tab pos="299085" algn="l"/>
              </a:tabLst>
            </a:pPr>
            <a:r>
              <a:rPr sz="2400" dirty="0">
                <a:latin typeface="Calibri"/>
                <a:cs typeface="Calibri"/>
              </a:rPr>
              <a:t>Supports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them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feel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safe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manage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their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feelings</a:t>
            </a:r>
            <a:endParaRPr sz="2400" dirty="0">
              <a:latin typeface="Calibri"/>
              <a:cs typeface="Calibri"/>
            </a:endParaRPr>
          </a:p>
          <a:p>
            <a:pPr marL="299085" indent="-286385">
              <a:lnSpc>
                <a:spcPct val="100000"/>
              </a:lnSpc>
              <a:buFont typeface="Arial"/>
              <a:buChar char="•"/>
              <a:tabLst>
                <a:tab pos="299085" algn="l"/>
              </a:tabLst>
            </a:pPr>
            <a:r>
              <a:rPr sz="2400" dirty="0">
                <a:latin typeface="Calibri"/>
                <a:cs typeface="Calibri"/>
              </a:rPr>
              <a:t>Strengthens</a:t>
            </a:r>
            <a:r>
              <a:rPr sz="2400" spc="-120" dirty="0"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068350"/>
                </a:solidFill>
                <a:latin typeface="Calibri"/>
                <a:cs typeface="Calibri"/>
              </a:rPr>
              <a:t>relationships</a:t>
            </a:r>
            <a:endParaRPr sz="2400" dirty="0">
              <a:solidFill>
                <a:srgbClr val="068350"/>
              </a:solidFill>
              <a:latin typeface="Calibri"/>
              <a:cs typeface="Calibri"/>
            </a:endParaRPr>
          </a:p>
          <a:p>
            <a:pPr marL="299085" indent="-286385">
              <a:lnSpc>
                <a:spcPct val="100000"/>
              </a:lnSpc>
              <a:buFont typeface="Arial"/>
              <a:buChar char="•"/>
              <a:tabLst>
                <a:tab pos="299085" algn="l"/>
              </a:tabLst>
            </a:pPr>
            <a:r>
              <a:rPr sz="2400" dirty="0">
                <a:latin typeface="Calibri"/>
                <a:cs typeface="Calibri"/>
              </a:rPr>
              <a:t>Increases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understanding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empathy</a:t>
            </a:r>
            <a:endParaRPr sz="2400" dirty="0">
              <a:latin typeface="Calibri"/>
              <a:cs typeface="Calibri"/>
            </a:endParaRPr>
          </a:p>
          <a:p>
            <a:pPr marL="299085" marR="52705" indent="-287020">
              <a:lnSpc>
                <a:spcPct val="100000"/>
              </a:lnSpc>
              <a:buFont typeface="Arial"/>
              <a:buChar char="•"/>
              <a:tabLst>
                <a:tab pos="299085" algn="l"/>
              </a:tabLst>
            </a:pPr>
            <a:r>
              <a:rPr sz="2400" dirty="0">
                <a:latin typeface="Calibri"/>
                <a:cs typeface="Calibri"/>
              </a:rPr>
              <a:t>Adult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connects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with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child’s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emotions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rather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than </a:t>
            </a:r>
            <a:r>
              <a:rPr sz="2400" dirty="0">
                <a:latin typeface="Calibri"/>
                <a:cs typeface="Calibri"/>
              </a:rPr>
              <a:t>judging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child’s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068350"/>
                </a:solidFill>
                <a:latin typeface="Calibri"/>
                <a:cs typeface="Calibri"/>
              </a:rPr>
              <a:t>reasons</a:t>
            </a:r>
            <a:r>
              <a:rPr sz="2400" b="1" spc="-65" dirty="0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for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feeling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this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way</a:t>
            </a:r>
            <a:endParaRPr sz="2400" dirty="0">
              <a:latin typeface="Calibri"/>
              <a:cs typeface="Calibri"/>
            </a:endParaRPr>
          </a:p>
          <a:p>
            <a:pPr marL="299085" marR="635000" indent="-287020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299085" algn="l"/>
              </a:tabLst>
            </a:pPr>
            <a:r>
              <a:rPr sz="2400" b="1" dirty="0">
                <a:solidFill>
                  <a:srgbClr val="068350"/>
                </a:solidFill>
                <a:latin typeface="Calibri"/>
                <a:cs typeface="Calibri"/>
              </a:rPr>
              <a:t>Connecting</a:t>
            </a:r>
            <a:r>
              <a:rPr sz="2400" b="1" spc="-60" dirty="0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with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child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068350"/>
                </a:solidFill>
                <a:latin typeface="Calibri"/>
                <a:cs typeface="Calibri"/>
              </a:rPr>
              <a:t>before</a:t>
            </a:r>
            <a:r>
              <a:rPr sz="2400" b="1" spc="-65" dirty="0">
                <a:solidFill>
                  <a:srgbClr val="068350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068350"/>
                </a:solidFill>
                <a:latin typeface="Calibri"/>
                <a:cs typeface="Calibri"/>
              </a:rPr>
              <a:t>correcting</a:t>
            </a:r>
            <a:r>
              <a:rPr sz="2400" b="1" spc="-70" dirty="0">
                <a:solidFill>
                  <a:srgbClr val="068350"/>
                </a:solidFill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the </a:t>
            </a:r>
            <a:r>
              <a:rPr sz="2400" spc="-10" dirty="0">
                <a:latin typeface="Calibri"/>
                <a:cs typeface="Calibri"/>
              </a:rPr>
              <a:t>behaviour</a:t>
            </a:r>
            <a:endParaRPr sz="2400" dirty="0">
              <a:latin typeface="Calibri"/>
              <a:cs typeface="Calibri"/>
            </a:endParaRPr>
          </a:p>
          <a:p>
            <a:pPr marL="2846070" marR="2292985" algn="ctr">
              <a:lnSpc>
                <a:spcPct val="100000"/>
              </a:lnSpc>
              <a:spcBef>
                <a:spcPts val="2835"/>
              </a:spcBef>
            </a:pPr>
            <a:r>
              <a:rPr sz="3200" b="1" spc="-10" dirty="0">
                <a:solidFill>
                  <a:srgbClr val="068350"/>
                </a:solidFill>
                <a:latin typeface="Calibri"/>
                <a:cs typeface="Calibri"/>
              </a:rPr>
              <a:t>Recognise Relate Regulate Reason</a:t>
            </a:r>
            <a:endParaRPr sz="3200" dirty="0">
              <a:solidFill>
                <a:srgbClr val="068350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22295" y="204902"/>
            <a:ext cx="10038867" cy="996477"/>
          </a:xfrm>
          <a:prstGeom prst="rect">
            <a:avLst/>
          </a:prstGeom>
        </p:spPr>
        <p:txBody>
          <a:bodyPr vert="horz" wrap="square" lIns="0" tIns="316280" rIns="0" bIns="0" rtlCol="0">
            <a:spAutoFit/>
          </a:bodyPr>
          <a:lstStyle/>
          <a:p>
            <a:pPr marL="1777364">
              <a:lnSpc>
                <a:spcPct val="100000"/>
              </a:lnSpc>
              <a:spcBef>
                <a:spcPts val="105"/>
              </a:spcBef>
            </a:pPr>
            <a:r>
              <a:rPr b="1" spc="-10" dirty="0">
                <a:solidFill>
                  <a:srgbClr val="068350"/>
                </a:solidFill>
              </a:rPr>
              <a:t>Losing</a:t>
            </a:r>
            <a:r>
              <a:rPr b="1" spc="-180" dirty="0">
                <a:solidFill>
                  <a:srgbClr val="068350"/>
                </a:solidFill>
              </a:rPr>
              <a:t> </a:t>
            </a:r>
            <a:r>
              <a:rPr b="1" spc="-60" dirty="0">
                <a:solidFill>
                  <a:srgbClr val="068350"/>
                </a:solidFill>
              </a:rPr>
              <a:t>control</a:t>
            </a:r>
            <a:r>
              <a:rPr b="1" spc="-170" dirty="0">
                <a:solidFill>
                  <a:srgbClr val="068350"/>
                </a:solidFill>
              </a:rPr>
              <a:t> </a:t>
            </a:r>
            <a:r>
              <a:rPr b="1" dirty="0">
                <a:solidFill>
                  <a:srgbClr val="068350"/>
                </a:solidFill>
              </a:rPr>
              <a:t>of</a:t>
            </a:r>
            <a:r>
              <a:rPr b="1" spc="-145" dirty="0">
                <a:solidFill>
                  <a:srgbClr val="068350"/>
                </a:solidFill>
              </a:rPr>
              <a:t> </a:t>
            </a:r>
            <a:r>
              <a:rPr b="1" dirty="0">
                <a:solidFill>
                  <a:srgbClr val="068350"/>
                </a:solidFill>
              </a:rPr>
              <a:t>our</a:t>
            </a:r>
            <a:r>
              <a:rPr b="1" spc="-170" dirty="0">
                <a:solidFill>
                  <a:srgbClr val="068350"/>
                </a:solidFill>
              </a:rPr>
              <a:t> </a:t>
            </a:r>
            <a:r>
              <a:rPr b="1" spc="-10" dirty="0">
                <a:solidFill>
                  <a:srgbClr val="068350"/>
                </a:solidFill>
              </a:rPr>
              <a:t>emotions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656826" y="6093663"/>
            <a:ext cx="124841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Click</a:t>
            </a:r>
            <a:r>
              <a:rPr sz="1800" u="sng" spc="-3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 </a:t>
            </a:r>
            <a:r>
              <a:rPr sz="18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here</a:t>
            </a:r>
            <a:r>
              <a:rPr sz="1800" u="sng" spc="-4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 </a:t>
            </a:r>
            <a:r>
              <a:rPr sz="18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for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video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869948" y="1498091"/>
            <a:ext cx="7543563" cy="4286913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51205" y="307924"/>
            <a:ext cx="10038867" cy="1224309"/>
          </a:xfrm>
          <a:prstGeom prst="rect">
            <a:avLst/>
          </a:prstGeom>
        </p:spPr>
        <p:txBody>
          <a:bodyPr vert="horz" wrap="square" lIns="0" tIns="541908" rIns="0" bIns="0" rtlCol="0">
            <a:spAutoFit/>
          </a:bodyPr>
          <a:lstStyle/>
          <a:p>
            <a:pPr marL="2244090">
              <a:lnSpc>
                <a:spcPct val="100000"/>
              </a:lnSpc>
              <a:spcBef>
                <a:spcPts val="105"/>
              </a:spcBef>
            </a:pPr>
            <a:r>
              <a:rPr b="1" spc="-45" dirty="0">
                <a:solidFill>
                  <a:srgbClr val="068350"/>
                </a:solidFill>
              </a:rPr>
              <a:t>Child-</a:t>
            </a:r>
            <a:r>
              <a:rPr b="1" spc="-25" dirty="0">
                <a:solidFill>
                  <a:srgbClr val="068350"/>
                </a:solidFill>
              </a:rPr>
              <a:t>friendly</a:t>
            </a:r>
            <a:r>
              <a:rPr b="1" spc="-145" dirty="0">
                <a:solidFill>
                  <a:srgbClr val="068350"/>
                </a:solidFill>
              </a:rPr>
              <a:t> </a:t>
            </a:r>
            <a:r>
              <a:rPr b="1" spc="-30" dirty="0">
                <a:solidFill>
                  <a:srgbClr val="068350"/>
                </a:solidFill>
              </a:rPr>
              <a:t>explanation…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9656826" y="5545023"/>
            <a:ext cx="124841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Click</a:t>
            </a:r>
            <a:r>
              <a:rPr sz="1800" u="sng" spc="-3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 </a:t>
            </a:r>
            <a:r>
              <a:rPr sz="18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here</a:t>
            </a:r>
            <a:r>
              <a:rPr sz="1800" u="sng" spc="-4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 </a:t>
            </a:r>
            <a:r>
              <a:rPr sz="18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for</a:t>
            </a:r>
            <a:r>
              <a:rPr sz="1800" u="none" spc="-25" dirty="0">
                <a:solidFill>
                  <a:srgbClr val="0462C1"/>
                </a:solidFill>
                <a:latin typeface="Calibri"/>
                <a:cs typeface="Calibri"/>
                <a:hlinkClick r:id="rId2"/>
              </a:rPr>
              <a:t> </a:t>
            </a:r>
            <a:r>
              <a:rPr sz="1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video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80972" y="1923288"/>
            <a:ext cx="7472933" cy="4213098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5870447" y="3913632"/>
            <a:ext cx="5502910" cy="1500505"/>
            <a:chOff x="5870447" y="3913632"/>
            <a:chExt cx="5502910" cy="150050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870447" y="3913632"/>
              <a:ext cx="5502402" cy="100660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491983" y="4407408"/>
              <a:ext cx="2155698" cy="1006602"/>
            </a:xfrm>
            <a:prstGeom prst="rect">
              <a:avLst/>
            </a:prstGeom>
          </p:spPr>
        </p:pic>
      </p:grp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888491"/>
            <a:ext cx="6058662" cy="4844034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1"/>
          <p:cNvSpPr txBox="1"/>
          <p:nvPr/>
        </p:nvSpPr>
        <p:spPr>
          <a:xfrm>
            <a:off x="3839527" y="990600"/>
            <a:ext cx="4512945" cy="51587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29310" marR="822960" algn="ctr">
              <a:lnSpc>
                <a:spcPct val="100000"/>
              </a:lnSpc>
              <a:spcBef>
                <a:spcPts val="100"/>
              </a:spcBef>
            </a:pPr>
            <a:r>
              <a:rPr sz="5400" b="1" spc="-25" dirty="0">
                <a:solidFill>
                  <a:srgbClr val="068350"/>
                </a:solidFill>
                <a:latin typeface="Calibri"/>
                <a:cs typeface="Calibri"/>
              </a:rPr>
              <a:t>Recognise </a:t>
            </a:r>
            <a:r>
              <a:rPr sz="5400" b="1" spc="-10" dirty="0">
                <a:solidFill>
                  <a:srgbClr val="068350"/>
                </a:solidFill>
                <a:latin typeface="Calibri"/>
                <a:cs typeface="Calibri"/>
              </a:rPr>
              <a:t>Regulate Relate Reason</a:t>
            </a:r>
            <a:endParaRPr sz="5400" dirty="0">
              <a:solidFill>
                <a:srgbClr val="068350"/>
              </a:solidFill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105"/>
              </a:spcBef>
            </a:pPr>
            <a:endParaRPr sz="540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4000" b="1" i="1" dirty="0">
                <a:latin typeface="Calibri"/>
                <a:cs typeface="Calibri"/>
              </a:rPr>
              <a:t>(Dr</a:t>
            </a:r>
            <a:r>
              <a:rPr sz="4000" b="1" i="1" spc="-90" dirty="0">
                <a:latin typeface="Calibri"/>
                <a:cs typeface="Calibri"/>
              </a:rPr>
              <a:t> </a:t>
            </a:r>
            <a:r>
              <a:rPr sz="4000" b="1" i="1" dirty="0">
                <a:latin typeface="Calibri"/>
                <a:cs typeface="Calibri"/>
              </a:rPr>
              <a:t>Bruce</a:t>
            </a:r>
            <a:r>
              <a:rPr sz="4000" b="1" i="1" spc="-80" dirty="0">
                <a:latin typeface="Calibri"/>
                <a:cs typeface="Calibri"/>
              </a:rPr>
              <a:t> </a:t>
            </a:r>
            <a:r>
              <a:rPr sz="4000" b="1" i="1" dirty="0">
                <a:latin typeface="Calibri"/>
                <a:cs typeface="Calibri"/>
              </a:rPr>
              <a:t>Perry</a:t>
            </a:r>
            <a:r>
              <a:rPr sz="4000" b="1" i="1" spc="-85" dirty="0">
                <a:latin typeface="Calibri"/>
                <a:cs typeface="Calibri"/>
              </a:rPr>
              <a:t> </a:t>
            </a:r>
            <a:r>
              <a:rPr sz="4000" b="1" i="1" spc="-10" dirty="0">
                <a:latin typeface="Calibri"/>
                <a:cs typeface="Calibri"/>
              </a:rPr>
              <a:t>2017)</a:t>
            </a:r>
            <a:endParaRPr sz="4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bject 24"/>
          <p:cNvSpPr txBox="1"/>
          <p:nvPr/>
        </p:nvSpPr>
        <p:spPr>
          <a:xfrm>
            <a:off x="630872" y="732790"/>
            <a:ext cx="10930255" cy="539242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27685" marR="1059180" indent="-515620">
              <a:lnSpc>
                <a:spcPct val="100000"/>
              </a:lnSpc>
              <a:spcBef>
                <a:spcPts val="105"/>
              </a:spcBef>
              <a:buAutoNum type="arabicPeriod"/>
              <a:tabLst>
                <a:tab pos="527685" algn="l"/>
              </a:tabLst>
            </a:pPr>
            <a:r>
              <a:rPr sz="3200" b="1" dirty="0">
                <a:latin typeface="Calibri"/>
                <a:cs typeface="Calibri"/>
              </a:rPr>
              <a:t>Notice</a:t>
            </a:r>
            <a:r>
              <a:rPr sz="3200" b="1" spc="-6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the</a:t>
            </a:r>
            <a:r>
              <a:rPr sz="3200" b="1" spc="-45" dirty="0">
                <a:latin typeface="Calibri"/>
                <a:cs typeface="Calibri"/>
              </a:rPr>
              <a:t> </a:t>
            </a:r>
            <a:r>
              <a:rPr sz="3200" b="1" spc="-10" dirty="0">
                <a:latin typeface="Calibri"/>
                <a:cs typeface="Calibri"/>
              </a:rPr>
              <a:t>child’s</a:t>
            </a:r>
            <a:r>
              <a:rPr sz="3200" b="1" spc="-7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behaviour</a:t>
            </a:r>
            <a:r>
              <a:rPr sz="3200" b="1" spc="-55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and</a:t>
            </a:r>
            <a:r>
              <a:rPr sz="3200" b="1" spc="-65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tune</a:t>
            </a:r>
            <a:r>
              <a:rPr sz="3200" b="1" spc="-5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in</a:t>
            </a:r>
            <a:r>
              <a:rPr sz="3200" b="1" spc="-5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to</a:t>
            </a:r>
            <a:r>
              <a:rPr sz="3200" b="1" spc="-35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the</a:t>
            </a:r>
            <a:r>
              <a:rPr sz="3200" b="1" spc="-50" dirty="0">
                <a:latin typeface="Calibri"/>
                <a:cs typeface="Calibri"/>
              </a:rPr>
              <a:t> </a:t>
            </a:r>
            <a:r>
              <a:rPr sz="3200" b="1" spc="-10" dirty="0">
                <a:latin typeface="Calibri"/>
                <a:cs typeface="Calibri"/>
              </a:rPr>
              <a:t>emotion </a:t>
            </a:r>
            <a:r>
              <a:rPr sz="3200" b="1" dirty="0">
                <a:latin typeface="Calibri"/>
                <a:cs typeface="Calibri"/>
              </a:rPr>
              <a:t>beneath</a:t>
            </a:r>
            <a:r>
              <a:rPr sz="3200" b="1" spc="-65" dirty="0">
                <a:solidFill>
                  <a:srgbClr val="068350"/>
                </a:solidFill>
                <a:latin typeface="Calibri"/>
                <a:cs typeface="Calibri"/>
              </a:rPr>
              <a:t> </a:t>
            </a:r>
            <a:r>
              <a:rPr sz="3200" b="1" spc="-10" dirty="0">
                <a:solidFill>
                  <a:srgbClr val="068350"/>
                </a:solidFill>
                <a:latin typeface="Calibri"/>
                <a:cs typeface="Calibri"/>
              </a:rPr>
              <a:t>(recognise)</a:t>
            </a:r>
            <a:endParaRPr sz="3200" dirty="0">
              <a:solidFill>
                <a:srgbClr val="068350"/>
              </a:solidFill>
              <a:latin typeface="Calibri"/>
              <a:cs typeface="Calibri"/>
            </a:endParaRPr>
          </a:p>
          <a:p>
            <a:pPr marL="527685" marR="864869" indent="-515620">
              <a:lnSpc>
                <a:spcPct val="100000"/>
              </a:lnSpc>
              <a:spcBef>
                <a:spcPts val="3845"/>
              </a:spcBef>
              <a:buAutoNum type="arabicPeriod"/>
              <a:tabLst>
                <a:tab pos="527685" algn="l"/>
              </a:tabLst>
            </a:pPr>
            <a:r>
              <a:rPr sz="3200" b="1" dirty="0">
                <a:latin typeface="Calibri"/>
                <a:cs typeface="Calibri"/>
              </a:rPr>
              <a:t>Connect</a:t>
            </a:r>
            <a:r>
              <a:rPr sz="3200" b="1" spc="-15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with</a:t>
            </a:r>
            <a:r>
              <a:rPr sz="3200" b="1" spc="-3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the</a:t>
            </a:r>
            <a:r>
              <a:rPr sz="3200" b="1" spc="-2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child</a:t>
            </a:r>
            <a:r>
              <a:rPr sz="3200" b="1" spc="-35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and</a:t>
            </a:r>
            <a:r>
              <a:rPr sz="3200" b="1" spc="-4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recognise</a:t>
            </a:r>
            <a:r>
              <a:rPr sz="3200" b="1" spc="-5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emotional</a:t>
            </a:r>
            <a:r>
              <a:rPr sz="3200" b="1" spc="-5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times</a:t>
            </a:r>
            <a:r>
              <a:rPr sz="3200" b="1" spc="-15" dirty="0">
                <a:latin typeface="Calibri"/>
                <a:cs typeface="Calibri"/>
              </a:rPr>
              <a:t> </a:t>
            </a:r>
            <a:r>
              <a:rPr sz="3200" b="1" spc="-25" dirty="0">
                <a:latin typeface="Calibri"/>
                <a:cs typeface="Calibri"/>
              </a:rPr>
              <a:t>as </a:t>
            </a:r>
            <a:r>
              <a:rPr sz="3200" b="1" dirty="0">
                <a:latin typeface="Calibri"/>
                <a:cs typeface="Calibri"/>
              </a:rPr>
              <a:t>opportunities</a:t>
            </a:r>
            <a:r>
              <a:rPr sz="3200" b="1" spc="-45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for</a:t>
            </a:r>
            <a:r>
              <a:rPr sz="3200" b="1" spc="-65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intimacy</a:t>
            </a:r>
            <a:r>
              <a:rPr sz="3200" b="1" spc="-95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and</a:t>
            </a:r>
            <a:r>
              <a:rPr sz="3200" b="1" spc="-65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teaching</a:t>
            </a:r>
            <a:r>
              <a:rPr sz="3200" b="1" spc="-50" dirty="0">
                <a:latin typeface="Calibri"/>
                <a:cs typeface="Calibri"/>
              </a:rPr>
              <a:t> </a:t>
            </a:r>
            <a:r>
              <a:rPr sz="3200" b="1" spc="-10" dirty="0">
                <a:solidFill>
                  <a:srgbClr val="068350"/>
                </a:solidFill>
                <a:latin typeface="Calibri"/>
                <a:cs typeface="Calibri"/>
              </a:rPr>
              <a:t>(regulate)</a:t>
            </a:r>
            <a:endParaRPr sz="3200" dirty="0">
              <a:solidFill>
                <a:srgbClr val="068350"/>
              </a:solidFill>
              <a:latin typeface="Calibri"/>
              <a:cs typeface="Calibri"/>
            </a:endParaRPr>
          </a:p>
          <a:p>
            <a:pPr marL="527685" marR="5080" indent="-515620">
              <a:lnSpc>
                <a:spcPct val="100000"/>
              </a:lnSpc>
              <a:spcBef>
                <a:spcPts val="3840"/>
              </a:spcBef>
              <a:buAutoNum type="arabicPeriod"/>
              <a:tabLst>
                <a:tab pos="527685" algn="l"/>
              </a:tabLst>
            </a:pPr>
            <a:r>
              <a:rPr sz="3200" b="1" dirty="0">
                <a:latin typeface="Calibri"/>
                <a:cs typeface="Calibri"/>
              </a:rPr>
              <a:t>Listen</a:t>
            </a:r>
            <a:r>
              <a:rPr sz="3200" b="1" spc="-105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empathetically</a:t>
            </a:r>
            <a:r>
              <a:rPr sz="3200" b="1" spc="-11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and</a:t>
            </a:r>
            <a:r>
              <a:rPr sz="3200" b="1" spc="-95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validate</a:t>
            </a:r>
            <a:r>
              <a:rPr sz="3200" b="1" spc="-114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the</a:t>
            </a:r>
            <a:r>
              <a:rPr sz="3200" b="1" spc="-80" dirty="0">
                <a:latin typeface="Calibri"/>
                <a:cs typeface="Calibri"/>
              </a:rPr>
              <a:t> </a:t>
            </a:r>
            <a:r>
              <a:rPr sz="3200" b="1" spc="-10" dirty="0">
                <a:latin typeface="Calibri"/>
                <a:cs typeface="Calibri"/>
              </a:rPr>
              <a:t>child’s</a:t>
            </a:r>
            <a:r>
              <a:rPr sz="3200" b="1" spc="-10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feelings,</a:t>
            </a:r>
            <a:r>
              <a:rPr sz="3200" b="1" spc="-75" dirty="0">
                <a:latin typeface="Calibri"/>
                <a:cs typeface="Calibri"/>
              </a:rPr>
              <a:t> </a:t>
            </a:r>
            <a:r>
              <a:rPr sz="3200" b="1" spc="-10" dirty="0">
                <a:latin typeface="Calibri"/>
                <a:cs typeface="Calibri"/>
              </a:rPr>
              <a:t>helping </a:t>
            </a:r>
            <a:r>
              <a:rPr sz="3200" b="1" dirty="0">
                <a:latin typeface="Calibri"/>
                <a:cs typeface="Calibri"/>
              </a:rPr>
              <a:t>them</a:t>
            </a:r>
            <a:r>
              <a:rPr sz="3200" b="1" spc="-3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to</a:t>
            </a:r>
            <a:r>
              <a:rPr sz="3200" b="1" spc="-2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verbally</a:t>
            </a:r>
            <a:r>
              <a:rPr sz="3200" b="1" spc="-4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label</a:t>
            </a:r>
            <a:r>
              <a:rPr sz="3200" b="1" spc="-4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their</a:t>
            </a:r>
            <a:r>
              <a:rPr sz="3200" b="1" spc="-35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emotions</a:t>
            </a:r>
            <a:r>
              <a:rPr sz="3200" b="1" spc="-40" dirty="0">
                <a:latin typeface="Calibri"/>
                <a:cs typeface="Calibri"/>
              </a:rPr>
              <a:t> </a:t>
            </a:r>
            <a:r>
              <a:rPr sz="3200" b="1" spc="-10" dirty="0">
                <a:solidFill>
                  <a:srgbClr val="068350"/>
                </a:solidFill>
                <a:latin typeface="Calibri"/>
                <a:cs typeface="Calibri"/>
              </a:rPr>
              <a:t>(relate)</a:t>
            </a:r>
            <a:endParaRPr sz="3200" dirty="0">
              <a:solidFill>
                <a:srgbClr val="068350"/>
              </a:solidFill>
              <a:latin typeface="Calibri"/>
              <a:cs typeface="Calibri"/>
            </a:endParaRPr>
          </a:p>
          <a:p>
            <a:pPr marL="527685" marR="826135" indent="-515620">
              <a:lnSpc>
                <a:spcPct val="100000"/>
              </a:lnSpc>
              <a:spcBef>
                <a:spcPts val="3845"/>
              </a:spcBef>
              <a:buAutoNum type="arabicPeriod"/>
              <a:tabLst>
                <a:tab pos="527685" algn="l"/>
              </a:tabLst>
            </a:pPr>
            <a:r>
              <a:rPr sz="3200" b="1" dirty="0">
                <a:latin typeface="Calibri"/>
                <a:cs typeface="Calibri"/>
              </a:rPr>
              <a:t>Set</a:t>
            </a:r>
            <a:r>
              <a:rPr sz="3200" b="1" spc="-3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limits</a:t>
            </a:r>
            <a:r>
              <a:rPr sz="3200" b="1" spc="-6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on</a:t>
            </a:r>
            <a:r>
              <a:rPr sz="3200" b="1" spc="-35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the</a:t>
            </a:r>
            <a:r>
              <a:rPr sz="3200" b="1" spc="-50" dirty="0">
                <a:latin typeface="Calibri"/>
                <a:cs typeface="Calibri"/>
              </a:rPr>
              <a:t> </a:t>
            </a:r>
            <a:r>
              <a:rPr sz="3200" b="1" spc="-10" dirty="0">
                <a:latin typeface="Calibri"/>
                <a:cs typeface="Calibri"/>
              </a:rPr>
              <a:t>child’s</a:t>
            </a:r>
            <a:r>
              <a:rPr sz="3200" b="1" spc="-7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behaviour</a:t>
            </a:r>
            <a:r>
              <a:rPr sz="3200" b="1" spc="-5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whilst</a:t>
            </a:r>
            <a:r>
              <a:rPr sz="3200" b="1" spc="-6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helping</a:t>
            </a:r>
            <a:r>
              <a:rPr sz="3200" b="1" spc="-6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them</a:t>
            </a:r>
            <a:r>
              <a:rPr sz="3200" b="1" spc="-40" dirty="0">
                <a:latin typeface="Calibri"/>
                <a:cs typeface="Calibri"/>
              </a:rPr>
              <a:t> </a:t>
            </a:r>
            <a:r>
              <a:rPr sz="3200" b="1" spc="-25" dirty="0">
                <a:latin typeface="Calibri"/>
                <a:cs typeface="Calibri"/>
              </a:rPr>
              <a:t>to </a:t>
            </a:r>
            <a:r>
              <a:rPr sz="3200" b="1" spc="-10" dirty="0">
                <a:latin typeface="Calibri"/>
                <a:cs typeface="Calibri"/>
              </a:rPr>
              <a:t>problem-</a:t>
            </a:r>
            <a:r>
              <a:rPr sz="3200" b="1" dirty="0">
                <a:latin typeface="Calibri"/>
                <a:cs typeface="Calibri"/>
              </a:rPr>
              <a:t>solve</a:t>
            </a:r>
            <a:r>
              <a:rPr sz="3200" b="1" spc="-65" dirty="0">
                <a:latin typeface="Calibri"/>
                <a:cs typeface="Calibri"/>
              </a:rPr>
              <a:t> </a:t>
            </a:r>
            <a:r>
              <a:rPr sz="3200" b="1" spc="-10" dirty="0">
                <a:solidFill>
                  <a:srgbClr val="068350"/>
                </a:solidFill>
                <a:latin typeface="Calibri"/>
                <a:cs typeface="Calibri"/>
              </a:rPr>
              <a:t>(reason)</a:t>
            </a:r>
            <a:endParaRPr sz="3200" dirty="0">
              <a:solidFill>
                <a:srgbClr val="068350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50811" y="601961"/>
            <a:ext cx="10038867" cy="133215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78155">
              <a:lnSpc>
                <a:spcPts val="5015"/>
              </a:lnSpc>
              <a:spcBef>
                <a:spcPts val="105"/>
              </a:spcBef>
            </a:pPr>
            <a:r>
              <a:rPr dirty="0">
                <a:solidFill>
                  <a:srgbClr val="000000"/>
                </a:solidFill>
              </a:rPr>
              <a:t>Step</a:t>
            </a:r>
            <a:r>
              <a:rPr spc="-2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1</a:t>
            </a:r>
            <a:r>
              <a:rPr spc="-3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–</a:t>
            </a:r>
            <a:r>
              <a:rPr spc="-3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in</a:t>
            </a:r>
            <a:r>
              <a:rPr spc="-1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the</a:t>
            </a:r>
            <a:r>
              <a:rPr spc="-15" dirty="0">
                <a:solidFill>
                  <a:srgbClr val="000000"/>
                </a:solidFill>
              </a:rPr>
              <a:t> </a:t>
            </a:r>
            <a:r>
              <a:rPr spc="-10" dirty="0">
                <a:solidFill>
                  <a:srgbClr val="000000"/>
                </a:solidFill>
              </a:rPr>
              <a:t>moment</a:t>
            </a:r>
          </a:p>
          <a:p>
            <a:pPr marL="478155">
              <a:lnSpc>
                <a:spcPts val="5015"/>
              </a:lnSpc>
            </a:pPr>
            <a:r>
              <a:rPr b="1" i="1" spc="-25" dirty="0">
                <a:solidFill>
                  <a:srgbClr val="068350"/>
                </a:solidFill>
                <a:latin typeface="Calibri Light"/>
                <a:cs typeface="Calibri Light"/>
              </a:rPr>
              <a:t>recognise</a:t>
            </a:r>
            <a:r>
              <a:rPr b="1" i="1" spc="-130" dirty="0">
                <a:solidFill>
                  <a:srgbClr val="068350"/>
                </a:solidFill>
                <a:latin typeface="Calibri Light"/>
                <a:cs typeface="Calibri Light"/>
              </a:rPr>
              <a:t> </a:t>
            </a:r>
            <a:r>
              <a:rPr b="1" i="1" dirty="0">
                <a:solidFill>
                  <a:srgbClr val="068350"/>
                </a:solidFill>
                <a:latin typeface="Calibri Light"/>
                <a:cs typeface="Calibri Light"/>
              </a:rPr>
              <a:t>&amp;</a:t>
            </a:r>
            <a:r>
              <a:rPr b="1" i="1" spc="-114" dirty="0">
                <a:solidFill>
                  <a:srgbClr val="068350"/>
                </a:solidFill>
                <a:latin typeface="Calibri Light"/>
                <a:cs typeface="Calibri Light"/>
              </a:rPr>
              <a:t> </a:t>
            </a:r>
            <a:r>
              <a:rPr b="1" i="1" spc="-10" dirty="0">
                <a:solidFill>
                  <a:srgbClr val="068350"/>
                </a:solidFill>
                <a:latin typeface="Calibri Light"/>
                <a:cs typeface="Calibri Light"/>
              </a:rPr>
              <a:t>regulate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64540" y="2216023"/>
            <a:ext cx="5005705" cy="3705860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355600" marR="5080" indent="-343535">
              <a:lnSpc>
                <a:spcPts val="1920"/>
              </a:lnSpc>
              <a:spcBef>
                <a:spcPts val="265"/>
              </a:spcBef>
              <a:buFont typeface="Arial"/>
              <a:buChar char="•"/>
              <a:tabLst>
                <a:tab pos="355600" algn="l"/>
              </a:tabLst>
            </a:pPr>
            <a:r>
              <a:rPr sz="1700" spc="-10" dirty="0">
                <a:latin typeface="Verdana"/>
                <a:cs typeface="Verdana"/>
              </a:rPr>
              <a:t>Recognise</a:t>
            </a:r>
            <a:r>
              <a:rPr sz="1700" spc="-120" dirty="0">
                <a:latin typeface="Verdana"/>
                <a:cs typeface="Verdana"/>
              </a:rPr>
              <a:t> </a:t>
            </a:r>
            <a:r>
              <a:rPr sz="1700" spc="-35" dirty="0">
                <a:latin typeface="Verdana"/>
                <a:cs typeface="Verdana"/>
              </a:rPr>
              <a:t>all</a:t>
            </a:r>
            <a:r>
              <a:rPr sz="1700" spc="-75" dirty="0">
                <a:latin typeface="Verdana"/>
                <a:cs typeface="Verdana"/>
              </a:rPr>
              <a:t> </a:t>
            </a:r>
            <a:r>
              <a:rPr sz="1700" spc="-55" dirty="0">
                <a:latin typeface="Verdana"/>
                <a:cs typeface="Verdana"/>
              </a:rPr>
              <a:t>emotions</a:t>
            </a:r>
            <a:r>
              <a:rPr sz="1700" spc="-110" dirty="0">
                <a:latin typeface="Verdana"/>
                <a:cs typeface="Verdana"/>
              </a:rPr>
              <a:t> </a:t>
            </a:r>
            <a:r>
              <a:rPr sz="1700" spc="-60" dirty="0">
                <a:latin typeface="Verdana"/>
                <a:cs typeface="Verdana"/>
              </a:rPr>
              <a:t>as</a:t>
            </a:r>
            <a:r>
              <a:rPr sz="1700" spc="-80" dirty="0">
                <a:latin typeface="Verdana"/>
                <a:cs typeface="Verdana"/>
              </a:rPr>
              <a:t> </a:t>
            </a:r>
            <a:r>
              <a:rPr sz="1700" dirty="0">
                <a:latin typeface="Verdana"/>
                <a:cs typeface="Verdana"/>
              </a:rPr>
              <a:t>being</a:t>
            </a:r>
            <a:r>
              <a:rPr sz="1700" spc="-75" dirty="0">
                <a:latin typeface="Verdana"/>
                <a:cs typeface="Verdana"/>
              </a:rPr>
              <a:t> </a:t>
            </a:r>
            <a:r>
              <a:rPr sz="1700" b="1" i="1" spc="-170" dirty="0">
                <a:latin typeface="Verdana"/>
                <a:cs typeface="Verdana"/>
              </a:rPr>
              <a:t>natural</a:t>
            </a:r>
            <a:r>
              <a:rPr sz="1700" b="1" i="1" spc="-55" dirty="0">
                <a:latin typeface="Verdana"/>
                <a:cs typeface="Verdana"/>
              </a:rPr>
              <a:t> </a:t>
            </a:r>
            <a:r>
              <a:rPr sz="1700" b="1" i="1" spc="-35" dirty="0">
                <a:latin typeface="Verdana"/>
                <a:cs typeface="Verdana"/>
              </a:rPr>
              <a:t>and </a:t>
            </a:r>
            <a:r>
              <a:rPr sz="1700" b="1" i="1" spc="-170" dirty="0">
                <a:latin typeface="Verdana"/>
                <a:cs typeface="Verdana"/>
              </a:rPr>
              <a:t>normal</a:t>
            </a:r>
            <a:r>
              <a:rPr sz="1700" b="1" i="1" spc="-90" dirty="0">
                <a:latin typeface="Verdana"/>
                <a:cs typeface="Verdana"/>
              </a:rPr>
              <a:t> </a:t>
            </a:r>
            <a:r>
              <a:rPr sz="1700" spc="55" dirty="0">
                <a:latin typeface="Verdana"/>
                <a:cs typeface="Verdana"/>
              </a:rPr>
              <a:t>and</a:t>
            </a:r>
            <a:r>
              <a:rPr sz="1700" spc="-114" dirty="0">
                <a:latin typeface="Verdana"/>
                <a:cs typeface="Verdana"/>
              </a:rPr>
              <a:t> </a:t>
            </a:r>
            <a:r>
              <a:rPr sz="1700" spc="-25" dirty="0">
                <a:latin typeface="Verdana"/>
                <a:cs typeface="Verdana"/>
              </a:rPr>
              <a:t>not</a:t>
            </a:r>
            <a:r>
              <a:rPr sz="1700" spc="-130" dirty="0">
                <a:latin typeface="Verdana"/>
                <a:cs typeface="Verdana"/>
              </a:rPr>
              <a:t> </a:t>
            </a:r>
            <a:r>
              <a:rPr sz="1700" spc="-35" dirty="0">
                <a:latin typeface="Verdana"/>
                <a:cs typeface="Verdana"/>
              </a:rPr>
              <a:t>always</a:t>
            </a:r>
            <a:r>
              <a:rPr sz="1700" spc="-130" dirty="0">
                <a:latin typeface="Verdana"/>
                <a:cs typeface="Verdana"/>
              </a:rPr>
              <a:t> </a:t>
            </a:r>
            <a:r>
              <a:rPr sz="1700" spc="130" dirty="0">
                <a:latin typeface="Verdana"/>
                <a:cs typeface="Verdana"/>
              </a:rPr>
              <a:t>a</a:t>
            </a:r>
            <a:r>
              <a:rPr sz="1700" spc="-114" dirty="0">
                <a:latin typeface="Verdana"/>
                <a:cs typeface="Verdana"/>
              </a:rPr>
              <a:t> </a:t>
            </a:r>
            <a:r>
              <a:rPr sz="1700" spc="-50" dirty="0">
                <a:latin typeface="Verdana"/>
                <a:cs typeface="Verdana"/>
              </a:rPr>
              <a:t>matter</a:t>
            </a:r>
            <a:r>
              <a:rPr sz="1700" spc="-90" dirty="0">
                <a:latin typeface="Verdana"/>
                <a:cs typeface="Verdana"/>
              </a:rPr>
              <a:t> </a:t>
            </a:r>
            <a:r>
              <a:rPr sz="1700" dirty="0">
                <a:latin typeface="Verdana"/>
                <a:cs typeface="Verdana"/>
              </a:rPr>
              <a:t>of</a:t>
            </a:r>
            <a:r>
              <a:rPr sz="1700" spc="-114" dirty="0">
                <a:latin typeface="Verdana"/>
                <a:cs typeface="Verdana"/>
              </a:rPr>
              <a:t> </a:t>
            </a:r>
            <a:r>
              <a:rPr sz="1700" spc="60" dirty="0">
                <a:latin typeface="Verdana"/>
                <a:cs typeface="Verdana"/>
              </a:rPr>
              <a:t>choice</a:t>
            </a:r>
            <a:endParaRPr sz="1700">
              <a:latin typeface="Verdana"/>
              <a:cs typeface="Verdana"/>
            </a:endParaRPr>
          </a:p>
          <a:p>
            <a:pPr marL="355600" marR="226060" indent="-343535">
              <a:lnSpc>
                <a:spcPts val="1980"/>
              </a:lnSpc>
              <a:spcBef>
                <a:spcPts val="1864"/>
              </a:spcBef>
              <a:buFont typeface="Arial"/>
              <a:buChar char="•"/>
              <a:tabLst>
                <a:tab pos="355600" algn="l"/>
              </a:tabLst>
            </a:pPr>
            <a:r>
              <a:rPr sz="1700" spc="-10" dirty="0">
                <a:latin typeface="Verdana"/>
                <a:cs typeface="Verdana"/>
              </a:rPr>
              <a:t>Recognise</a:t>
            </a:r>
            <a:r>
              <a:rPr sz="1700" spc="-105" dirty="0">
                <a:latin typeface="Verdana"/>
                <a:cs typeface="Verdana"/>
              </a:rPr>
              <a:t> </a:t>
            </a:r>
            <a:r>
              <a:rPr sz="1700" spc="-20" dirty="0">
                <a:latin typeface="Verdana"/>
                <a:cs typeface="Verdana"/>
              </a:rPr>
              <a:t>behaviour</a:t>
            </a:r>
            <a:r>
              <a:rPr sz="1700" spc="-95" dirty="0">
                <a:latin typeface="Verdana"/>
                <a:cs typeface="Verdana"/>
              </a:rPr>
              <a:t> </a:t>
            </a:r>
            <a:r>
              <a:rPr sz="1700" spc="-60" dirty="0">
                <a:latin typeface="Verdana"/>
                <a:cs typeface="Verdana"/>
              </a:rPr>
              <a:t>as </a:t>
            </a:r>
            <a:r>
              <a:rPr sz="1700" dirty="0">
                <a:latin typeface="Verdana"/>
                <a:cs typeface="Verdana"/>
              </a:rPr>
              <a:t>communication</a:t>
            </a:r>
            <a:r>
              <a:rPr sz="1700" spc="-75" dirty="0">
                <a:latin typeface="Verdana"/>
                <a:cs typeface="Verdana"/>
              </a:rPr>
              <a:t> </a:t>
            </a:r>
            <a:r>
              <a:rPr sz="1700" spc="-50" dirty="0">
                <a:latin typeface="Verdana"/>
                <a:cs typeface="Verdana"/>
              </a:rPr>
              <a:t>– </a:t>
            </a:r>
            <a:r>
              <a:rPr sz="1700" dirty="0">
                <a:latin typeface="Verdana"/>
                <a:cs typeface="Verdana"/>
              </a:rPr>
              <a:t>what</a:t>
            </a:r>
            <a:r>
              <a:rPr sz="1700" spc="-120" dirty="0">
                <a:latin typeface="Verdana"/>
                <a:cs typeface="Verdana"/>
              </a:rPr>
              <a:t> </a:t>
            </a:r>
            <a:r>
              <a:rPr sz="1700" spc="-185" dirty="0">
                <a:latin typeface="Verdana"/>
                <a:cs typeface="Verdana"/>
              </a:rPr>
              <a:t>is</a:t>
            </a:r>
            <a:r>
              <a:rPr sz="1700" spc="-130" dirty="0">
                <a:latin typeface="Verdana"/>
                <a:cs typeface="Verdana"/>
              </a:rPr>
              <a:t> </a:t>
            </a:r>
            <a:r>
              <a:rPr sz="1700" spc="-80" dirty="0">
                <a:latin typeface="Verdana"/>
                <a:cs typeface="Verdana"/>
              </a:rPr>
              <a:t>your</a:t>
            </a:r>
            <a:r>
              <a:rPr sz="1700" spc="-110" dirty="0">
                <a:latin typeface="Verdana"/>
                <a:cs typeface="Verdana"/>
              </a:rPr>
              <a:t> </a:t>
            </a:r>
            <a:r>
              <a:rPr sz="1700" dirty="0">
                <a:latin typeface="Verdana"/>
                <a:cs typeface="Verdana"/>
              </a:rPr>
              <a:t>child</a:t>
            </a:r>
            <a:r>
              <a:rPr sz="1700" spc="-145" dirty="0">
                <a:latin typeface="Verdana"/>
                <a:cs typeface="Verdana"/>
              </a:rPr>
              <a:t> </a:t>
            </a:r>
            <a:r>
              <a:rPr sz="1700" spc="-90" dirty="0">
                <a:latin typeface="Verdana"/>
                <a:cs typeface="Verdana"/>
              </a:rPr>
              <a:t>trying</a:t>
            </a:r>
            <a:r>
              <a:rPr sz="1700" spc="-125" dirty="0">
                <a:latin typeface="Verdana"/>
                <a:cs typeface="Verdana"/>
              </a:rPr>
              <a:t> </a:t>
            </a:r>
            <a:r>
              <a:rPr sz="1700" spc="-10" dirty="0">
                <a:latin typeface="Verdana"/>
                <a:cs typeface="Verdana"/>
              </a:rPr>
              <a:t>to</a:t>
            </a:r>
            <a:r>
              <a:rPr sz="1700" spc="-95" dirty="0">
                <a:latin typeface="Verdana"/>
                <a:cs typeface="Verdana"/>
              </a:rPr>
              <a:t> </a:t>
            </a:r>
            <a:r>
              <a:rPr sz="1700" spc="-20" dirty="0">
                <a:latin typeface="Verdana"/>
                <a:cs typeface="Verdana"/>
              </a:rPr>
              <a:t>say?</a:t>
            </a:r>
            <a:endParaRPr sz="1700">
              <a:latin typeface="Verdana"/>
              <a:cs typeface="Verdana"/>
            </a:endParaRPr>
          </a:p>
          <a:p>
            <a:pPr marL="355600" marR="472440" indent="-343535">
              <a:lnSpc>
                <a:spcPct val="95700"/>
              </a:lnSpc>
              <a:spcBef>
                <a:spcPts val="1770"/>
              </a:spcBef>
              <a:buFont typeface="Arial"/>
              <a:buChar char="•"/>
              <a:tabLst>
                <a:tab pos="355600" algn="l"/>
              </a:tabLst>
            </a:pPr>
            <a:r>
              <a:rPr sz="1700" spc="-45" dirty="0">
                <a:latin typeface="Verdana"/>
                <a:cs typeface="Verdana"/>
              </a:rPr>
              <a:t>Look</a:t>
            </a:r>
            <a:r>
              <a:rPr sz="1700" spc="-120" dirty="0">
                <a:latin typeface="Verdana"/>
                <a:cs typeface="Verdana"/>
              </a:rPr>
              <a:t> </a:t>
            </a:r>
            <a:r>
              <a:rPr sz="1700" spc="-80" dirty="0">
                <a:latin typeface="Verdana"/>
                <a:cs typeface="Verdana"/>
              </a:rPr>
              <a:t>for</a:t>
            </a:r>
            <a:r>
              <a:rPr sz="1700" spc="-95" dirty="0">
                <a:latin typeface="Verdana"/>
                <a:cs typeface="Verdana"/>
              </a:rPr>
              <a:t> </a:t>
            </a:r>
            <a:r>
              <a:rPr sz="1700" spc="-35" dirty="0">
                <a:latin typeface="Verdana"/>
                <a:cs typeface="Verdana"/>
              </a:rPr>
              <a:t>physical</a:t>
            </a:r>
            <a:r>
              <a:rPr sz="1700" spc="-125" dirty="0">
                <a:latin typeface="Verdana"/>
                <a:cs typeface="Verdana"/>
              </a:rPr>
              <a:t> </a:t>
            </a:r>
            <a:r>
              <a:rPr sz="1700" spc="55" dirty="0">
                <a:latin typeface="Verdana"/>
                <a:cs typeface="Verdana"/>
              </a:rPr>
              <a:t>and</a:t>
            </a:r>
            <a:r>
              <a:rPr sz="1700" spc="-105" dirty="0">
                <a:latin typeface="Verdana"/>
                <a:cs typeface="Verdana"/>
              </a:rPr>
              <a:t> </a:t>
            </a:r>
            <a:r>
              <a:rPr sz="1700" spc="-20" dirty="0">
                <a:latin typeface="Verdana"/>
                <a:cs typeface="Verdana"/>
              </a:rPr>
              <a:t>verbal</a:t>
            </a:r>
            <a:r>
              <a:rPr sz="1700" spc="-100" dirty="0">
                <a:latin typeface="Verdana"/>
                <a:cs typeface="Verdana"/>
              </a:rPr>
              <a:t> </a:t>
            </a:r>
            <a:r>
              <a:rPr sz="1700" spc="-120" dirty="0">
                <a:latin typeface="Verdana"/>
                <a:cs typeface="Verdana"/>
              </a:rPr>
              <a:t>signs</a:t>
            </a:r>
            <a:r>
              <a:rPr sz="1700" spc="-140" dirty="0">
                <a:latin typeface="Verdana"/>
                <a:cs typeface="Verdana"/>
              </a:rPr>
              <a:t> </a:t>
            </a:r>
            <a:r>
              <a:rPr sz="1700" dirty="0">
                <a:latin typeface="Verdana"/>
                <a:cs typeface="Verdana"/>
              </a:rPr>
              <a:t>of</a:t>
            </a:r>
            <a:r>
              <a:rPr sz="1700" spc="-105" dirty="0">
                <a:latin typeface="Verdana"/>
                <a:cs typeface="Verdana"/>
              </a:rPr>
              <a:t> </a:t>
            </a:r>
            <a:r>
              <a:rPr sz="1700" spc="-25" dirty="0">
                <a:latin typeface="Verdana"/>
                <a:cs typeface="Verdana"/>
              </a:rPr>
              <a:t>the </a:t>
            </a:r>
            <a:r>
              <a:rPr sz="1700" spc="-20" dirty="0">
                <a:latin typeface="Verdana"/>
                <a:cs typeface="Verdana"/>
              </a:rPr>
              <a:t>emotion</a:t>
            </a:r>
            <a:r>
              <a:rPr sz="1700" spc="-120" dirty="0">
                <a:latin typeface="Verdana"/>
                <a:cs typeface="Verdana"/>
              </a:rPr>
              <a:t> </a:t>
            </a:r>
            <a:r>
              <a:rPr sz="1700" dirty="0">
                <a:latin typeface="Verdana"/>
                <a:cs typeface="Verdana"/>
              </a:rPr>
              <a:t>being</a:t>
            </a:r>
            <a:r>
              <a:rPr sz="1700" spc="-110" dirty="0">
                <a:latin typeface="Verdana"/>
                <a:cs typeface="Verdana"/>
              </a:rPr>
              <a:t> </a:t>
            </a:r>
            <a:r>
              <a:rPr sz="1700" spc="-50" dirty="0">
                <a:latin typeface="Verdana"/>
                <a:cs typeface="Verdana"/>
              </a:rPr>
              <a:t>felt</a:t>
            </a:r>
            <a:r>
              <a:rPr sz="1700" spc="-130" dirty="0">
                <a:latin typeface="Verdana"/>
                <a:cs typeface="Verdana"/>
              </a:rPr>
              <a:t> </a:t>
            </a:r>
            <a:r>
              <a:rPr sz="1700" spc="-235" dirty="0">
                <a:latin typeface="Verdana"/>
                <a:cs typeface="Verdana"/>
              </a:rPr>
              <a:t>–</a:t>
            </a:r>
            <a:r>
              <a:rPr sz="1700" spc="-90" dirty="0">
                <a:latin typeface="Verdana"/>
                <a:cs typeface="Verdana"/>
              </a:rPr>
              <a:t> </a:t>
            </a:r>
            <a:r>
              <a:rPr sz="1700" dirty="0">
                <a:latin typeface="Verdana"/>
                <a:cs typeface="Verdana"/>
              </a:rPr>
              <a:t>are</a:t>
            </a:r>
            <a:r>
              <a:rPr sz="1700" spc="-120" dirty="0">
                <a:latin typeface="Verdana"/>
                <a:cs typeface="Verdana"/>
              </a:rPr>
              <a:t> </a:t>
            </a:r>
            <a:r>
              <a:rPr sz="1700" spc="-40" dirty="0">
                <a:latin typeface="Verdana"/>
                <a:cs typeface="Verdana"/>
              </a:rPr>
              <a:t>they</a:t>
            </a:r>
            <a:r>
              <a:rPr sz="1700" spc="-100" dirty="0">
                <a:latin typeface="Verdana"/>
                <a:cs typeface="Verdana"/>
              </a:rPr>
              <a:t> </a:t>
            </a:r>
            <a:r>
              <a:rPr sz="1700" spc="-65" dirty="0">
                <a:latin typeface="Verdana"/>
                <a:cs typeface="Verdana"/>
              </a:rPr>
              <a:t>hot,</a:t>
            </a:r>
            <a:r>
              <a:rPr sz="1700" spc="-100" dirty="0">
                <a:latin typeface="Verdana"/>
                <a:cs typeface="Verdana"/>
              </a:rPr>
              <a:t> </a:t>
            </a:r>
            <a:r>
              <a:rPr sz="1700" spc="-20" dirty="0">
                <a:latin typeface="Verdana"/>
                <a:cs typeface="Verdana"/>
              </a:rPr>
              <a:t>red, </a:t>
            </a:r>
            <a:r>
              <a:rPr sz="1700" spc="-70" dirty="0">
                <a:latin typeface="Verdana"/>
                <a:cs typeface="Verdana"/>
              </a:rPr>
              <a:t>shaking,</a:t>
            </a:r>
            <a:r>
              <a:rPr sz="1700" spc="-105" dirty="0">
                <a:latin typeface="Verdana"/>
                <a:cs typeface="Verdana"/>
              </a:rPr>
              <a:t> </a:t>
            </a:r>
            <a:r>
              <a:rPr sz="1700" spc="-50" dirty="0">
                <a:latin typeface="Verdana"/>
                <a:cs typeface="Verdana"/>
              </a:rPr>
              <a:t>quiet,</a:t>
            </a:r>
            <a:r>
              <a:rPr sz="1700" spc="-80" dirty="0">
                <a:latin typeface="Verdana"/>
                <a:cs typeface="Verdana"/>
              </a:rPr>
              <a:t> </a:t>
            </a:r>
            <a:r>
              <a:rPr sz="1700" spc="-50" dirty="0">
                <a:latin typeface="Verdana"/>
                <a:cs typeface="Verdana"/>
              </a:rPr>
              <a:t>crying,</a:t>
            </a:r>
            <a:r>
              <a:rPr sz="1700" spc="-105" dirty="0">
                <a:latin typeface="Verdana"/>
                <a:cs typeface="Verdana"/>
              </a:rPr>
              <a:t> </a:t>
            </a:r>
            <a:r>
              <a:rPr sz="1700" spc="-10" dirty="0">
                <a:latin typeface="Verdana"/>
                <a:cs typeface="Verdana"/>
              </a:rPr>
              <a:t>curled</a:t>
            </a:r>
            <a:r>
              <a:rPr sz="1700" spc="-120" dirty="0">
                <a:latin typeface="Verdana"/>
                <a:cs typeface="Verdana"/>
              </a:rPr>
              <a:t> </a:t>
            </a:r>
            <a:r>
              <a:rPr sz="1700" spc="-25" dirty="0">
                <a:latin typeface="Verdana"/>
                <a:cs typeface="Verdana"/>
              </a:rPr>
              <a:t>up?</a:t>
            </a:r>
            <a:endParaRPr sz="1700">
              <a:latin typeface="Verdana"/>
              <a:cs typeface="Verdana"/>
            </a:endParaRPr>
          </a:p>
          <a:p>
            <a:pPr marL="355600" marR="221615" indent="-343535">
              <a:lnSpc>
                <a:spcPts val="1920"/>
              </a:lnSpc>
              <a:spcBef>
                <a:spcPts val="1964"/>
              </a:spcBef>
              <a:buFont typeface="Arial"/>
              <a:buChar char="•"/>
              <a:tabLst>
                <a:tab pos="355600" algn="l"/>
              </a:tabLst>
            </a:pPr>
            <a:r>
              <a:rPr sz="1700" spc="-70" dirty="0">
                <a:latin typeface="Verdana"/>
                <a:cs typeface="Verdana"/>
              </a:rPr>
              <a:t>Take</a:t>
            </a:r>
            <a:r>
              <a:rPr sz="1700" spc="-140" dirty="0">
                <a:latin typeface="Verdana"/>
                <a:cs typeface="Verdana"/>
              </a:rPr>
              <a:t> </a:t>
            </a:r>
            <a:r>
              <a:rPr sz="1700" dirty="0">
                <a:latin typeface="Verdana"/>
                <a:cs typeface="Verdana"/>
              </a:rPr>
              <a:t>on</a:t>
            </a:r>
            <a:r>
              <a:rPr sz="1700" spc="-110" dirty="0">
                <a:latin typeface="Verdana"/>
                <a:cs typeface="Verdana"/>
              </a:rPr>
              <a:t> </a:t>
            </a:r>
            <a:r>
              <a:rPr sz="1700" spc="-30" dirty="0">
                <a:latin typeface="Verdana"/>
                <a:cs typeface="Verdana"/>
              </a:rPr>
              <a:t>the</a:t>
            </a:r>
            <a:r>
              <a:rPr sz="1700" spc="-95" dirty="0">
                <a:latin typeface="Verdana"/>
                <a:cs typeface="Verdana"/>
              </a:rPr>
              <a:t> </a:t>
            </a:r>
            <a:r>
              <a:rPr sz="1700" spc="-20" dirty="0">
                <a:latin typeface="Verdana"/>
                <a:cs typeface="Verdana"/>
              </a:rPr>
              <a:t>child’s</a:t>
            </a:r>
            <a:r>
              <a:rPr sz="1700" spc="-140" dirty="0">
                <a:latin typeface="Verdana"/>
                <a:cs typeface="Verdana"/>
              </a:rPr>
              <a:t> </a:t>
            </a:r>
            <a:r>
              <a:rPr sz="1700" spc="-10" dirty="0">
                <a:latin typeface="Verdana"/>
                <a:cs typeface="Verdana"/>
              </a:rPr>
              <a:t>perspective</a:t>
            </a:r>
            <a:r>
              <a:rPr sz="1700" spc="-114" dirty="0">
                <a:latin typeface="Verdana"/>
                <a:cs typeface="Verdana"/>
              </a:rPr>
              <a:t> </a:t>
            </a:r>
            <a:r>
              <a:rPr sz="1700" spc="-235" dirty="0">
                <a:latin typeface="Verdana"/>
                <a:cs typeface="Verdana"/>
              </a:rPr>
              <a:t>–</a:t>
            </a:r>
            <a:r>
              <a:rPr sz="1700" spc="-135" dirty="0">
                <a:latin typeface="Verdana"/>
                <a:cs typeface="Verdana"/>
              </a:rPr>
              <a:t> </a:t>
            </a:r>
            <a:r>
              <a:rPr sz="1700" spc="-150" dirty="0">
                <a:latin typeface="Verdana"/>
                <a:cs typeface="Verdana"/>
              </a:rPr>
              <a:t>try</a:t>
            </a:r>
            <a:r>
              <a:rPr sz="1700" spc="-85" dirty="0">
                <a:latin typeface="Verdana"/>
                <a:cs typeface="Verdana"/>
              </a:rPr>
              <a:t> </a:t>
            </a:r>
            <a:r>
              <a:rPr sz="1700" spc="-20" dirty="0">
                <a:latin typeface="Verdana"/>
                <a:cs typeface="Verdana"/>
              </a:rPr>
              <a:t>to</a:t>
            </a:r>
            <a:r>
              <a:rPr sz="1700" spc="-95" dirty="0">
                <a:latin typeface="Verdana"/>
                <a:cs typeface="Verdana"/>
              </a:rPr>
              <a:t> </a:t>
            </a:r>
            <a:r>
              <a:rPr sz="1700" spc="-25" dirty="0">
                <a:latin typeface="Verdana"/>
                <a:cs typeface="Verdana"/>
              </a:rPr>
              <a:t>put </a:t>
            </a:r>
            <a:r>
              <a:rPr sz="1700" spc="-85" dirty="0">
                <a:latin typeface="Verdana"/>
                <a:cs typeface="Verdana"/>
              </a:rPr>
              <a:t>yourself</a:t>
            </a:r>
            <a:r>
              <a:rPr sz="1700" spc="-130" dirty="0">
                <a:latin typeface="Verdana"/>
                <a:cs typeface="Verdana"/>
              </a:rPr>
              <a:t> </a:t>
            </a:r>
            <a:r>
              <a:rPr sz="1700" spc="-85" dirty="0">
                <a:latin typeface="Verdana"/>
                <a:cs typeface="Verdana"/>
              </a:rPr>
              <a:t>in</a:t>
            </a:r>
            <a:r>
              <a:rPr sz="1700" spc="-120" dirty="0">
                <a:latin typeface="Verdana"/>
                <a:cs typeface="Verdana"/>
              </a:rPr>
              <a:t> </a:t>
            </a:r>
            <a:r>
              <a:rPr sz="1700" spc="-85" dirty="0">
                <a:latin typeface="Verdana"/>
                <a:cs typeface="Verdana"/>
              </a:rPr>
              <a:t>their</a:t>
            </a:r>
            <a:r>
              <a:rPr sz="1700" spc="-110" dirty="0">
                <a:latin typeface="Verdana"/>
                <a:cs typeface="Verdana"/>
              </a:rPr>
              <a:t> </a:t>
            </a:r>
            <a:r>
              <a:rPr sz="1700" spc="-10" dirty="0">
                <a:latin typeface="Verdana"/>
                <a:cs typeface="Verdana"/>
              </a:rPr>
              <a:t>shoes</a:t>
            </a:r>
            <a:endParaRPr sz="1700">
              <a:latin typeface="Verdana"/>
              <a:cs typeface="Verdana"/>
            </a:endParaRPr>
          </a:p>
          <a:p>
            <a:pPr marL="241300" marR="471805" indent="-228600">
              <a:lnSpc>
                <a:spcPts val="1920"/>
              </a:lnSpc>
              <a:spcBef>
                <a:spcPts val="1920"/>
              </a:spcBef>
              <a:buChar char="•"/>
              <a:tabLst>
                <a:tab pos="241300" algn="l"/>
                <a:tab pos="361315" algn="l"/>
                <a:tab pos="1257935" algn="l"/>
              </a:tabLst>
            </a:pPr>
            <a:r>
              <a:rPr sz="1700" dirty="0">
                <a:latin typeface="Arial"/>
                <a:cs typeface="Arial"/>
              </a:rPr>
              <a:t>	</a:t>
            </a:r>
            <a:r>
              <a:rPr sz="1700" spc="-75" dirty="0">
                <a:latin typeface="Verdana"/>
                <a:cs typeface="Verdana"/>
              </a:rPr>
              <a:t>Affirm</a:t>
            </a:r>
            <a:r>
              <a:rPr sz="1700" spc="-140" dirty="0">
                <a:latin typeface="Verdana"/>
                <a:cs typeface="Verdana"/>
              </a:rPr>
              <a:t> </a:t>
            </a:r>
            <a:r>
              <a:rPr sz="1700" spc="55" dirty="0">
                <a:latin typeface="Verdana"/>
                <a:cs typeface="Verdana"/>
              </a:rPr>
              <a:t>and</a:t>
            </a:r>
            <a:r>
              <a:rPr sz="1700" spc="-114" dirty="0">
                <a:latin typeface="Verdana"/>
                <a:cs typeface="Verdana"/>
              </a:rPr>
              <a:t> </a:t>
            </a:r>
            <a:r>
              <a:rPr sz="1700" spc="-35" dirty="0">
                <a:latin typeface="Verdana"/>
                <a:cs typeface="Verdana"/>
              </a:rPr>
              <a:t>empathise.</a:t>
            </a:r>
            <a:r>
              <a:rPr sz="1700" spc="-95" dirty="0">
                <a:latin typeface="Verdana"/>
                <a:cs typeface="Verdana"/>
              </a:rPr>
              <a:t> </a:t>
            </a:r>
            <a:r>
              <a:rPr sz="1700" spc="-70" dirty="0">
                <a:latin typeface="Verdana"/>
                <a:cs typeface="Verdana"/>
              </a:rPr>
              <a:t>Show</a:t>
            </a:r>
            <a:r>
              <a:rPr sz="1700" spc="-120" dirty="0">
                <a:latin typeface="Verdana"/>
                <a:cs typeface="Verdana"/>
              </a:rPr>
              <a:t> </a:t>
            </a:r>
            <a:r>
              <a:rPr sz="1700" spc="-30" dirty="0">
                <a:latin typeface="Verdana"/>
                <a:cs typeface="Verdana"/>
              </a:rPr>
              <a:t>that</a:t>
            </a:r>
            <a:r>
              <a:rPr sz="1700" spc="-95" dirty="0">
                <a:latin typeface="Verdana"/>
                <a:cs typeface="Verdana"/>
              </a:rPr>
              <a:t> </a:t>
            </a:r>
            <a:r>
              <a:rPr sz="1700" spc="-10" dirty="0">
                <a:latin typeface="Verdana"/>
                <a:cs typeface="Verdana"/>
              </a:rPr>
              <a:t>you’re listening</a:t>
            </a:r>
            <a:r>
              <a:rPr sz="1700" dirty="0">
                <a:latin typeface="Verdana"/>
                <a:cs typeface="Verdana"/>
              </a:rPr>
              <a:t>	</a:t>
            </a:r>
            <a:r>
              <a:rPr sz="1700" spc="55" dirty="0">
                <a:latin typeface="Verdana"/>
                <a:cs typeface="Verdana"/>
              </a:rPr>
              <a:t>and</a:t>
            </a:r>
            <a:r>
              <a:rPr sz="1700" spc="-130" dirty="0">
                <a:latin typeface="Verdana"/>
                <a:cs typeface="Verdana"/>
              </a:rPr>
              <a:t> </a:t>
            </a:r>
            <a:r>
              <a:rPr sz="1700" spc="-10" dirty="0">
                <a:latin typeface="Verdana"/>
                <a:cs typeface="Verdana"/>
              </a:rPr>
              <a:t>understand.</a:t>
            </a:r>
            <a:endParaRPr sz="17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271005" y="2135251"/>
            <a:ext cx="1920875" cy="4222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600" b="1" dirty="0">
                <a:solidFill>
                  <a:srgbClr val="068350"/>
                </a:solidFill>
                <a:latin typeface="Calibri"/>
                <a:cs typeface="Calibri"/>
              </a:rPr>
              <a:t>Things</a:t>
            </a:r>
            <a:r>
              <a:rPr sz="2600" b="1" spc="-50" dirty="0">
                <a:solidFill>
                  <a:srgbClr val="068350"/>
                </a:solidFill>
                <a:latin typeface="Calibri"/>
                <a:cs typeface="Calibri"/>
              </a:rPr>
              <a:t> </a:t>
            </a:r>
            <a:r>
              <a:rPr sz="2600" b="1" dirty="0">
                <a:solidFill>
                  <a:srgbClr val="068350"/>
                </a:solidFill>
                <a:latin typeface="Calibri"/>
                <a:cs typeface="Calibri"/>
              </a:rPr>
              <a:t>we</a:t>
            </a:r>
            <a:r>
              <a:rPr sz="2600" b="1" spc="-65" dirty="0">
                <a:solidFill>
                  <a:srgbClr val="068350"/>
                </a:solidFill>
                <a:latin typeface="Calibri"/>
                <a:cs typeface="Calibri"/>
              </a:rPr>
              <a:t> </a:t>
            </a:r>
            <a:r>
              <a:rPr sz="2600" b="1" spc="-25" dirty="0">
                <a:solidFill>
                  <a:srgbClr val="068350"/>
                </a:solidFill>
                <a:latin typeface="Calibri"/>
                <a:cs typeface="Calibri"/>
              </a:rPr>
              <a:t>say</a:t>
            </a:r>
            <a:endParaRPr sz="2600" dirty="0">
              <a:solidFill>
                <a:srgbClr val="068350"/>
              </a:solidFill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271005" y="2758663"/>
            <a:ext cx="4996180" cy="3578544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355600" marR="201930" indent="-342900">
              <a:lnSpc>
                <a:spcPts val="1920"/>
              </a:lnSpc>
              <a:spcBef>
                <a:spcPts val="265"/>
              </a:spcBef>
              <a:buFont typeface="Symbol"/>
              <a:buChar char=""/>
              <a:tabLst>
                <a:tab pos="355600" algn="l"/>
              </a:tabLst>
            </a:pPr>
            <a:r>
              <a:rPr sz="1700" b="1" spc="-50" dirty="0">
                <a:solidFill>
                  <a:srgbClr val="068350"/>
                </a:solidFill>
                <a:latin typeface="Verdana"/>
                <a:cs typeface="Verdana"/>
              </a:rPr>
              <a:t>“I’m</a:t>
            </a:r>
            <a:r>
              <a:rPr sz="1700" b="1" spc="-14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-150" dirty="0">
                <a:solidFill>
                  <a:srgbClr val="068350"/>
                </a:solidFill>
                <a:latin typeface="Verdana"/>
                <a:cs typeface="Verdana"/>
              </a:rPr>
              <a:t>sorry</a:t>
            </a:r>
            <a:r>
              <a:rPr sz="1700" b="1" spc="-11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-30" dirty="0">
                <a:solidFill>
                  <a:srgbClr val="068350"/>
                </a:solidFill>
                <a:latin typeface="Verdana"/>
                <a:cs typeface="Verdana"/>
              </a:rPr>
              <a:t>that</a:t>
            </a:r>
            <a:r>
              <a:rPr sz="1700" b="1" spc="-10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55" dirty="0">
                <a:solidFill>
                  <a:srgbClr val="068350"/>
                </a:solidFill>
                <a:latin typeface="Verdana"/>
                <a:cs typeface="Verdana"/>
              </a:rPr>
              <a:t>happened</a:t>
            </a:r>
            <a:r>
              <a:rPr sz="1700" b="1" spc="-14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-20" dirty="0">
                <a:solidFill>
                  <a:srgbClr val="068350"/>
                </a:solidFill>
                <a:latin typeface="Verdana"/>
                <a:cs typeface="Verdana"/>
              </a:rPr>
              <a:t>to</a:t>
            </a:r>
            <a:r>
              <a:rPr sz="1700" b="1" spc="-10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-60" dirty="0">
                <a:solidFill>
                  <a:srgbClr val="068350"/>
                </a:solidFill>
                <a:latin typeface="Verdana"/>
                <a:cs typeface="Verdana"/>
              </a:rPr>
              <a:t>you,</a:t>
            </a:r>
            <a:r>
              <a:rPr sz="1700" b="1" spc="-9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-25" dirty="0">
                <a:solidFill>
                  <a:srgbClr val="068350"/>
                </a:solidFill>
                <a:latin typeface="Verdana"/>
                <a:cs typeface="Verdana"/>
              </a:rPr>
              <a:t>you</a:t>
            </a:r>
            <a:r>
              <a:rPr sz="1700" b="1" spc="-114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-60" dirty="0">
                <a:solidFill>
                  <a:srgbClr val="068350"/>
                </a:solidFill>
                <a:latin typeface="Verdana"/>
                <a:cs typeface="Verdana"/>
              </a:rPr>
              <a:t>must </a:t>
            </a:r>
            <a:r>
              <a:rPr sz="1700" b="1" spc="-10" dirty="0">
                <a:solidFill>
                  <a:srgbClr val="068350"/>
                </a:solidFill>
                <a:latin typeface="Verdana"/>
                <a:cs typeface="Verdana"/>
              </a:rPr>
              <a:t>feel</a:t>
            </a:r>
            <a:r>
              <a:rPr sz="1700" b="1" spc="-10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-55" dirty="0">
                <a:solidFill>
                  <a:srgbClr val="068350"/>
                </a:solidFill>
                <a:latin typeface="Verdana"/>
                <a:cs typeface="Verdana"/>
              </a:rPr>
              <a:t>angry/very</a:t>
            </a:r>
            <a:r>
              <a:rPr sz="1700" b="1" spc="-12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-10" dirty="0">
                <a:solidFill>
                  <a:srgbClr val="068350"/>
                </a:solidFill>
                <a:latin typeface="Verdana"/>
                <a:cs typeface="Verdana"/>
              </a:rPr>
              <a:t>annoyed”</a:t>
            </a:r>
            <a:endParaRPr sz="1700" b="1" dirty="0">
              <a:solidFill>
                <a:srgbClr val="068350"/>
              </a:solidFill>
              <a:latin typeface="Verdana"/>
              <a:cs typeface="Verdana"/>
            </a:endParaRPr>
          </a:p>
          <a:p>
            <a:pPr marL="354965" indent="-342265">
              <a:lnSpc>
                <a:spcPts val="1985"/>
              </a:lnSpc>
              <a:spcBef>
                <a:spcPts val="955"/>
              </a:spcBef>
              <a:buFont typeface="Symbol"/>
              <a:buChar char=""/>
              <a:tabLst>
                <a:tab pos="354965" algn="l"/>
              </a:tabLst>
            </a:pPr>
            <a:r>
              <a:rPr sz="1700" b="1" spc="-135" dirty="0">
                <a:solidFill>
                  <a:srgbClr val="068350"/>
                </a:solidFill>
                <a:latin typeface="Verdana"/>
                <a:cs typeface="Verdana"/>
              </a:rPr>
              <a:t>“I</a:t>
            </a:r>
            <a:r>
              <a:rPr sz="1700" b="1" spc="-8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-100" dirty="0">
                <a:solidFill>
                  <a:srgbClr val="068350"/>
                </a:solidFill>
                <a:latin typeface="Verdana"/>
                <a:cs typeface="Verdana"/>
              </a:rPr>
              <a:t>think </a:t>
            </a:r>
            <a:r>
              <a:rPr sz="1700" b="1" spc="-30" dirty="0">
                <a:solidFill>
                  <a:srgbClr val="068350"/>
                </a:solidFill>
                <a:latin typeface="Verdana"/>
                <a:cs typeface="Verdana"/>
              </a:rPr>
              <a:t>I’d</a:t>
            </a:r>
            <a:r>
              <a:rPr sz="1700" b="1" spc="-114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-10" dirty="0">
                <a:solidFill>
                  <a:srgbClr val="068350"/>
                </a:solidFill>
                <a:latin typeface="Verdana"/>
                <a:cs typeface="Verdana"/>
              </a:rPr>
              <a:t>feel</a:t>
            </a:r>
            <a:r>
              <a:rPr sz="1700" b="1" spc="-9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dirty="0">
                <a:solidFill>
                  <a:srgbClr val="068350"/>
                </a:solidFill>
                <a:latin typeface="Verdana"/>
                <a:cs typeface="Verdana"/>
              </a:rPr>
              <a:t>annoyed</a:t>
            </a:r>
            <a:r>
              <a:rPr sz="1700" b="1" spc="-12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-105" dirty="0">
                <a:solidFill>
                  <a:srgbClr val="068350"/>
                </a:solidFill>
                <a:latin typeface="Verdana"/>
                <a:cs typeface="Verdana"/>
              </a:rPr>
              <a:t>if</a:t>
            </a:r>
            <a:r>
              <a:rPr sz="1700" b="1" spc="-8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-30" dirty="0">
                <a:solidFill>
                  <a:srgbClr val="068350"/>
                </a:solidFill>
                <a:latin typeface="Verdana"/>
                <a:cs typeface="Verdana"/>
              </a:rPr>
              <a:t>that</a:t>
            </a:r>
            <a:r>
              <a:rPr sz="1700" b="1" spc="-7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55" dirty="0">
                <a:solidFill>
                  <a:srgbClr val="068350"/>
                </a:solidFill>
                <a:latin typeface="Verdana"/>
                <a:cs typeface="Verdana"/>
              </a:rPr>
              <a:t>happened</a:t>
            </a:r>
            <a:r>
              <a:rPr sz="1700" b="1" spc="-114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-25" dirty="0">
                <a:solidFill>
                  <a:srgbClr val="068350"/>
                </a:solidFill>
                <a:latin typeface="Verdana"/>
                <a:cs typeface="Verdana"/>
              </a:rPr>
              <a:t>to</a:t>
            </a:r>
            <a:endParaRPr sz="1700" b="1" dirty="0">
              <a:solidFill>
                <a:srgbClr val="068350"/>
              </a:solidFill>
              <a:latin typeface="Verdana"/>
              <a:cs typeface="Verdana"/>
            </a:endParaRPr>
          </a:p>
          <a:p>
            <a:pPr marL="355600">
              <a:lnSpc>
                <a:spcPts val="1985"/>
              </a:lnSpc>
            </a:pPr>
            <a:r>
              <a:rPr sz="1700" b="1" spc="-25" dirty="0">
                <a:solidFill>
                  <a:srgbClr val="068350"/>
                </a:solidFill>
                <a:latin typeface="Verdana"/>
                <a:cs typeface="Verdana"/>
              </a:rPr>
              <a:t>me”</a:t>
            </a:r>
            <a:endParaRPr sz="1700" b="1" dirty="0">
              <a:solidFill>
                <a:srgbClr val="068350"/>
              </a:solidFill>
              <a:latin typeface="Verdana"/>
              <a:cs typeface="Verdana"/>
            </a:endParaRPr>
          </a:p>
          <a:p>
            <a:pPr marL="354965" indent="-342265">
              <a:lnSpc>
                <a:spcPct val="100000"/>
              </a:lnSpc>
              <a:spcBef>
                <a:spcPts val="935"/>
              </a:spcBef>
              <a:buFont typeface="Symbol"/>
              <a:buChar char=""/>
              <a:tabLst>
                <a:tab pos="354965" algn="l"/>
              </a:tabLst>
            </a:pPr>
            <a:r>
              <a:rPr sz="1700" b="1" spc="-330" dirty="0">
                <a:solidFill>
                  <a:srgbClr val="068350"/>
                </a:solidFill>
                <a:latin typeface="Verdana"/>
                <a:cs typeface="Verdana"/>
              </a:rPr>
              <a:t>I</a:t>
            </a:r>
            <a:r>
              <a:rPr sz="1700" b="1" spc="-11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dirty="0">
                <a:solidFill>
                  <a:srgbClr val="068350"/>
                </a:solidFill>
                <a:latin typeface="Verdana"/>
                <a:cs typeface="Verdana"/>
              </a:rPr>
              <a:t>would</a:t>
            </a:r>
            <a:r>
              <a:rPr sz="1700" b="1" spc="-14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-10" dirty="0">
                <a:solidFill>
                  <a:srgbClr val="068350"/>
                </a:solidFill>
                <a:latin typeface="Verdana"/>
                <a:cs typeface="Verdana"/>
              </a:rPr>
              <a:t>feel</a:t>
            </a:r>
            <a:r>
              <a:rPr sz="1700" b="1" spc="-12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-35" dirty="0">
                <a:solidFill>
                  <a:srgbClr val="068350"/>
                </a:solidFill>
                <a:latin typeface="Verdana"/>
                <a:cs typeface="Verdana"/>
              </a:rPr>
              <a:t>angry</a:t>
            </a:r>
            <a:r>
              <a:rPr sz="1700" b="1" spc="-114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-20" dirty="0">
                <a:solidFill>
                  <a:srgbClr val="068350"/>
                </a:solidFill>
                <a:latin typeface="Verdana"/>
                <a:cs typeface="Verdana"/>
              </a:rPr>
              <a:t>too”</a:t>
            </a:r>
            <a:endParaRPr sz="1700" b="1" dirty="0">
              <a:solidFill>
                <a:srgbClr val="068350"/>
              </a:solidFill>
              <a:latin typeface="Verdana"/>
              <a:cs typeface="Verdana"/>
            </a:endParaRPr>
          </a:p>
          <a:p>
            <a:pPr marL="354965" indent="-342265">
              <a:lnSpc>
                <a:spcPct val="100000"/>
              </a:lnSpc>
              <a:spcBef>
                <a:spcPts val="940"/>
              </a:spcBef>
              <a:buFont typeface="Symbol"/>
              <a:buChar char=""/>
              <a:tabLst>
                <a:tab pos="354965" algn="l"/>
              </a:tabLst>
            </a:pPr>
            <a:r>
              <a:rPr sz="1700" b="1" spc="-95" dirty="0">
                <a:solidFill>
                  <a:srgbClr val="068350"/>
                </a:solidFill>
                <a:latin typeface="Verdana"/>
                <a:cs typeface="Verdana"/>
              </a:rPr>
              <a:t>“It’s</a:t>
            </a:r>
            <a:r>
              <a:rPr sz="1700" b="1" spc="-10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-45" dirty="0">
                <a:solidFill>
                  <a:srgbClr val="068350"/>
                </a:solidFill>
                <a:latin typeface="Verdana"/>
                <a:cs typeface="Verdana"/>
              </a:rPr>
              <a:t>normal</a:t>
            </a:r>
            <a:r>
              <a:rPr sz="1700" b="1" spc="-10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-20" dirty="0">
                <a:solidFill>
                  <a:srgbClr val="068350"/>
                </a:solidFill>
                <a:latin typeface="Verdana"/>
                <a:cs typeface="Verdana"/>
              </a:rPr>
              <a:t>to</a:t>
            </a:r>
            <a:r>
              <a:rPr sz="1700" b="1" spc="-8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-10" dirty="0">
                <a:solidFill>
                  <a:srgbClr val="068350"/>
                </a:solidFill>
                <a:latin typeface="Verdana"/>
                <a:cs typeface="Verdana"/>
              </a:rPr>
              <a:t>feel</a:t>
            </a:r>
            <a:r>
              <a:rPr sz="1700" b="1" spc="-9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-35" dirty="0">
                <a:solidFill>
                  <a:srgbClr val="068350"/>
                </a:solidFill>
                <a:latin typeface="Verdana"/>
                <a:cs typeface="Verdana"/>
              </a:rPr>
              <a:t>angry</a:t>
            </a:r>
            <a:r>
              <a:rPr sz="1700" b="1" spc="-10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dirty="0">
                <a:solidFill>
                  <a:srgbClr val="068350"/>
                </a:solidFill>
                <a:latin typeface="Verdana"/>
                <a:cs typeface="Verdana"/>
              </a:rPr>
              <a:t>about</a:t>
            </a:r>
            <a:r>
              <a:rPr sz="1700" b="1" spc="-8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-10" dirty="0">
                <a:solidFill>
                  <a:srgbClr val="068350"/>
                </a:solidFill>
                <a:latin typeface="Verdana"/>
                <a:cs typeface="Verdana"/>
              </a:rPr>
              <a:t>that”</a:t>
            </a:r>
            <a:endParaRPr sz="1700" b="1" dirty="0">
              <a:solidFill>
                <a:srgbClr val="068350"/>
              </a:solidFill>
              <a:latin typeface="Verdana"/>
              <a:cs typeface="Verdana"/>
            </a:endParaRPr>
          </a:p>
          <a:p>
            <a:pPr marL="354965" indent="-342265">
              <a:lnSpc>
                <a:spcPct val="100000"/>
              </a:lnSpc>
              <a:spcBef>
                <a:spcPts val="935"/>
              </a:spcBef>
              <a:buFont typeface="Symbol"/>
              <a:buChar char=""/>
              <a:tabLst>
                <a:tab pos="354965" algn="l"/>
              </a:tabLst>
            </a:pPr>
            <a:r>
              <a:rPr sz="1700" b="1" spc="-95" dirty="0">
                <a:solidFill>
                  <a:srgbClr val="068350"/>
                </a:solidFill>
                <a:latin typeface="Verdana"/>
                <a:cs typeface="Verdana"/>
              </a:rPr>
              <a:t>“It’s</a:t>
            </a:r>
            <a:r>
              <a:rPr sz="1700" b="1" spc="-14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-50" dirty="0">
                <a:solidFill>
                  <a:srgbClr val="068350"/>
                </a:solidFill>
                <a:latin typeface="Verdana"/>
                <a:cs typeface="Verdana"/>
              </a:rPr>
              <a:t>ok</a:t>
            </a:r>
            <a:r>
              <a:rPr sz="1700" b="1" spc="-12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-20" dirty="0">
                <a:solidFill>
                  <a:srgbClr val="068350"/>
                </a:solidFill>
                <a:latin typeface="Verdana"/>
                <a:cs typeface="Verdana"/>
              </a:rPr>
              <a:t>to</a:t>
            </a:r>
            <a:r>
              <a:rPr sz="1700" b="1" spc="-11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-10" dirty="0">
                <a:solidFill>
                  <a:srgbClr val="068350"/>
                </a:solidFill>
                <a:latin typeface="Verdana"/>
                <a:cs typeface="Verdana"/>
              </a:rPr>
              <a:t>feel</a:t>
            </a:r>
            <a:r>
              <a:rPr sz="1700" b="1" spc="-13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-40" dirty="0">
                <a:solidFill>
                  <a:srgbClr val="068350"/>
                </a:solidFill>
                <a:latin typeface="Verdana"/>
                <a:cs typeface="Verdana"/>
              </a:rPr>
              <a:t>upset</a:t>
            </a:r>
            <a:r>
              <a:rPr sz="1700" b="1" spc="-114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dirty="0">
                <a:solidFill>
                  <a:srgbClr val="068350"/>
                </a:solidFill>
                <a:latin typeface="Verdana"/>
                <a:cs typeface="Verdana"/>
              </a:rPr>
              <a:t>by</a:t>
            </a:r>
            <a:r>
              <a:rPr sz="1700" b="1" spc="-12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dirty="0">
                <a:solidFill>
                  <a:srgbClr val="068350"/>
                </a:solidFill>
                <a:latin typeface="Verdana"/>
                <a:cs typeface="Verdana"/>
              </a:rPr>
              <a:t>what</a:t>
            </a:r>
            <a:r>
              <a:rPr sz="1700" b="1" spc="-12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50" dirty="0">
                <a:solidFill>
                  <a:srgbClr val="068350"/>
                </a:solidFill>
                <a:latin typeface="Verdana"/>
                <a:cs typeface="Verdana"/>
              </a:rPr>
              <a:t>happened”</a:t>
            </a:r>
            <a:endParaRPr sz="1700" b="1" dirty="0">
              <a:solidFill>
                <a:srgbClr val="068350"/>
              </a:solidFill>
              <a:latin typeface="Verdana"/>
              <a:cs typeface="Verdana"/>
            </a:endParaRPr>
          </a:p>
          <a:p>
            <a:pPr marL="354965" indent="-342265">
              <a:lnSpc>
                <a:spcPct val="100000"/>
              </a:lnSpc>
              <a:spcBef>
                <a:spcPts val="950"/>
              </a:spcBef>
              <a:buFont typeface="Symbol"/>
              <a:buChar char=""/>
              <a:tabLst>
                <a:tab pos="354965" algn="l"/>
              </a:tabLst>
            </a:pPr>
            <a:r>
              <a:rPr sz="1700" b="1" spc="-135" dirty="0">
                <a:solidFill>
                  <a:srgbClr val="068350"/>
                </a:solidFill>
                <a:latin typeface="Verdana"/>
                <a:cs typeface="Verdana"/>
              </a:rPr>
              <a:t>“I</a:t>
            </a:r>
            <a:r>
              <a:rPr sz="1700" b="1" spc="-10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-35" dirty="0">
                <a:solidFill>
                  <a:srgbClr val="068350"/>
                </a:solidFill>
                <a:latin typeface="Verdana"/>
                <a:cs typeface="Verdana"/>
              </a:rPr>
              <a:t>understand</a:t>
            </a:r>
            <a:r>
              <a:rPr sz="1700" b="1" spc="-10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-40" dirty="0">
                <a:solidFill>
                  <a:srgbClr val="068350"/>
                </a:solidFill>
                <a:latin typeface="Verdana"/>
                <a:cs typeface="Verdana"/>
              </a:rPr>
              <a:t>why</a:t>
            </a:r>
            <a:r>
              <a:rPr sz="1700" b="1" spc="-10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-20" dirty="0">
                <a:solidFill>
                  <a:srgbClr val="068350"/>
                </a:solidFill>
                <a:latin typeface="Verdana"/>
                <a:cs typeface="Verdana"/>
              </a:rPr>
              <a:t>you’re</a:t>
            </a:r>
            <a:r>
              <a:rPr sz="1700" b="1" spc="-10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-20" dirty="0">
                <a:solidFill>
                  <a:srgbClr val="068350"/>
                </a:solidFill>
                <a:latin typeface="Verdana"/>
                <a:cs typeface="Verdana"/>
              </a:rPr>
              <a:t>sad”</a:t>
            </a:r>
            <a:endParaRPr sz="1700" b="1" dirty="0">
              <a:solidFill>
                <a:srgbClr val="068350"/>
              </a:solidFill>
              <a:latin typeface="Verdana"/>
              <a:cs typeface="Verdana"/>
            </a:endParaRPr>
          </a:p>
          <a:p>
            <a:pPr marL="354965" indent="-342265">
              <a:lnSpc>
                <a:spcPct val="100000"/>
              </a:lnSpc>
              <a:spcBef>
                <a:spcPts val="935"/>
              </a:spcBef>
              <a:buFont typeface="Symbol"/>
              <a:buChar char=""/>
              <a:tabLst>
                <a:tab pos="354965" algn="l"/>
              </a:tabLst>
            </a:pPr>
            <a:r>
              <a:rPr sz="1700" b="1" spc="-10" dirty="0">
                <a:solidFill>
                  <a:srgbClr val="068350"/>
                </a:solidFill>
                <a:latin typeface="Verdana"/>
                <a:cs typeface="Verdana"/>
              </a:rPr>
              <a:t>“I’d</a:t>
            </a:r>
            <a:r>
              <a:rPr sz="1700" b="1" spc="-14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-10" dirty="0">
                <a:solidFill>
                  <a:srgbClr val="068350"/>
                </a:solidFill>
                <a:latin typeface="Verdana"/>
                <a:cs typeface="Verdana"/>
              </a:rPr>
              <a:t>feel</a:t>
            </a:r>
            <a:r>
              <a:rPr sz="1700" b="1" spc="-14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dirty="0">
                <a:solidFill>
                  <a:srgbClr val="068350"/>
                </a:solidFill>
                <a:latin typeface="Verdana"/>
                <a:cs typeface="Verdana"/>
              </a:rPr>
              <a:t>sad</a:t>
            </a:r>
            <a:r>
              <a:rPr sz="1700" b="1" spc="-114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-95" dirty="0">
                <a:solidFill>
                  <a:srgbClr val="068350"/>
                </a:solidFill>
                <a:latin typeface="Verdana"/>
                <a:cs typeface="Verdana"/>
              </a:rPr>
              <a:t>if</a:t>
            </a:r>
            <a:r>
              <a:rPr sz="1700" b="1" spc="-13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-30" dirty="0">
                <a:solidFill>
                  <a:srgbClr val="068350"/>
                </a:solidFill>
                <a:latin typeface="Verdana"/>
                <a:cs typeface="Verdana"/>
              </a:rPr>
              <a:t>that</a:t>
            </a:r>
            <a:r>
              <a:rPr sz="1700" b="1" spc="-11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55" dirty="0">
                <a:solidFill>
                  <a:srgbClr val="068350"/>
                </a:solidFill>
                <a:latin typeface="Verdana"/>
                <a:cs typeface="Verdana"/>
              </a:rPr>
              <a:t>happened</a:t>
            </a:r>
            <a:r>
              <a:rPr sz="1700" b="1" spc="-13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-20" dirty="0">
                <a:solidFill>
                  <a:srgbClr val="068350"/>
                </a:solidFill>
                <a:latin typeface="Verdana"/>
                <a:cs typeface="Verdana"/>
              </a:rPr>
              <a:t>to</a:t>
            </a:r>
            <a:r>
              <a:rPr sz="1700" b="1" spc="-11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700" b="1" spc="-25" dirty="0">
                <a:solidFill>
                  <a:srgbClr val="068350"/>
                </a:solidFill>
                <a:latin typeface="Verdana"/>
                <a:cs typeface="Verdana"/>
              </a:rPr>
              <a:t>me”</a:t>
            </a:r>
            <a:endParaRPr sz="1700" b="1" dirty="0">
              <a:solidFill>
                <a:srgbClr val="068350"/>
              </a:solidFill>
              <a:latin typeface="Verdana"/>
              <a:cs typeface="Verdana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478268" y="824617"/>
            <a:ext cx="468775" cy="449359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111214" y="792944"/>
            <a:ext cx="308561" cy="481032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583946" y="762008"/>
            <a:ext cx="660637" cy="508009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416666" y="779087"/>
            <a:ext cx="405481" cy="494889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9986318" y="781067"/>
            <a:ext cx="494489" cy="486971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29550" y="368028"/>
            <a:ext cx="10038867" cy="133215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78155">
              <a:lnSpc>
                <a:spcPts val="5015"/>
              </a:lnSpc>
              <a:spcBef>
                <a:spcPts val="105"/>
              </a:spcBef>
            </a:pPr>
            <a:r>
              <a:rPr dirty="0">
                <a:solidFill>
                  <a:srgbClr val="000000"/>
                </a:solidFill>
              </a:rPr>
              <a:t>Step</a:t>
            </a:r>
            <a:r>
              <a:rPr spc="-2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2</a:t>
            </a:r>
            <a:r>
              <a:rPr spc="-3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–</a:t>
            </a:r>
            <a:r>
              <a:rPr spc="-3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in</a:t>
            </a:r>
            <a:r>
              <a:rPr spc="-1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the</a:t>
            </a:r>
            <a:r>
              <a:rPr spc="-15" dirty="0">
                <a:solidFill>
                  <a:srgbClr val="000000"/>
                </a:solidFill>
              </a:rPr>
              <a:t> </a:t>
            </a:r>
            <a:r>
              <a:rPr spc="-10" dirty="0">
                <a:solidFill>
                  <a:srgbClr val="000000"/>
                </a:solidFill>
              </a:rPr>
              <a:t>moment</a:t>
            </a:r>
          </a:p>
          <a:p>
            <a:pPr marL="478155">
              <a:lnSpc>
                <a:spcPts val="5015"/>
              </a:lnSpc>
            </a:pPr>
            <a:r>
              <a:rPr b="1" i="1" spc="-10" dirty="0">
                <a:solidFill>
                  <a:srgbClr val="068350"/>
                </a:solidFill>
                <a:latin typeface="Calibri Light"/>
                <a:cs typeface="Calibri Light"/>
              </a:rPr>
              <a:t>relate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16939" y="1829689"/>
            <a:ext cx="4932045" cy="33553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76835" indent="-343535">
              <a:lnSpc>
                <a:spcPct val="107400"/>
              </a:lnSpc>
              <a:spcBef>
                <a:spcPts val="100"/>
              </a:spcBef>
              <a:buFont typeface="Arial"/>
              <a:buChar char="•"/>
              <a:tabLst>
                <a:tab pos="355600" algn="l"/>
              </a:tabLst>
            </a:pPr>
            <a:r>
              <a:rPr sz="1800" dirty="0">
                <a:latin typeface="Verdana"/>
                <a:cs typeface="Verdana"/>
              </a:rPr>
              <a:t>Validate</a:t>
            </a:r>
            <a:r>
              <a:rPr sz="1800" spc="-85" dirty="0">
                <a:latin typeface="Verdana"/>
                <a:cs typeface="Verdana"/>
              </a:rPr>
              <a:t> </a:t>
            </a:r>
            <a:r>
              <a:rPr sz="1800" spc="-25" dirty="0">
                <a:latin typeface="Verdana"/>
                <a:cs typeface="Verdana"/>
              </a:rPr>
              <a:t>the</a:t>
            </a:r>
            <a:r>
              <a:rPr sz="1800" spc="-80" dirty="0">
                <a:latin typeface="Verdana"/>
                <a:cs typeface="Verdana"/>
              </a:rPr>
              <a:t> </a:t>
            </a:r>
            <a:r>
              <a:rPr sz="1800" spc="-20" dirty="0">
                <a:latin typeface="Verdana"/>
                <a:cs typeface="Verdana"/>
              </a:rPr>
              <a:t>emotion</a:t>
            </a:r>
            <a:r>
              <a:rPr sz="1800" spc="-114" dirty="0">
                <a:latin typeface="Verdana"/>
                <a:cs typeface="Verdana"/>
              </a:rPr>
              <a:t> </a:t>
            </a:r>
            <a:r>
              <a:rPr sz="1800" spc="65" dirty="0">
                <a:latin typeface="Verdana"/>
                <a:cs typeface="Verdana"/>
              </a:rPr>
              <a:t>and</a:t>
            </a:r>
            <a:r>
              <a:rPr sz="1800" spc="-95" dirty="0">
                <a:latin typeface="Verdana"/>
                <a:cs typeface="Verdana"/>
              </a:rPr>
              <a:t> </a:t>
            </a:r>
            <a:r>
              <a:rPr sz="1800" spc="-10" dirty="0">
                <a:latin typeface="Verdana"/>
                <a:cs typeface="Verdana"/>
              </a:rPr>
              <a:t>acknowledge </a:t>
            </a:r>
            <a:r>
              <a:rPr sz="1800" spc="-165" dirty="0">
                <a:latin typeface="Verdana"/>
                <a:cs typeface="Verdana"/>
              </a:rPr>
              <a:t>its</a:t>
            </a:r>
            <a:r>
              <a:rPr sz="1800" spc="-140" dirty="0">
                <a:latin typeface="Verdana"/>
                <a:cs typeface="Verdana"/>
              </a:rPr>
              <a:t> </a:t>
            </a:r>
            <a:r>
              <a:rPr sz="1800" spc="-10" dirty="0">
                <a:latin typeface="Verdana"/>
                <a:cs typeface="Verdana"/>
              </a:rPr>
              <a:t>existence</a:t>
            </a:r>
            <a:endParaRPr sz="1800">
              <a:latin typeface="Verdana"/>
              <a:cs typeface="Verdana"/>
            </a:endParaRPr>
          </a:p>
          <a:p>
            <a:pPr marL="355600" marR="5080" indent="-343535">
              <a:lnSpc>
                <a:spcPct val="106900"/>
              </a:lnSpc>
              <a:spcBef>
                <a:spcPts val="1805"/>
              </a:spcBef>
              <a:buFont typeface="Arial"/>
              <a:buChar char="•"/>
              <a:tabLst>
                <a:tab pos="355600" algn="l"/>
              </a:tabLst>
            </a:pPr>
            <a:r>
              <a:rPr sz="1800" spc="-120" dirty="0">
                <a:latin typeface="Verdana"/>
                <a:cs typeface="Verdana"/>
              </a:rPr>
              <a:t>Use</a:t>
            </a:r>
            <a:r>
              <a:rPr sz="1800" spc="-80" dirty="0">
                <a:latin typeface="Verdana"/>
                <a:cs typeface="Verdana"/>
              </a:rPr>
              <a:t> </a:t>
            </a:r>
            <a:r>
              <a:rPr sz="1800" spc="-70" dirty="0">
                <a:latin typeface="Verdana"/>
                <a:cs typeface="Verdana"/>
              </a:rPr>
              <a:t>words</a:t>
            </a:r>
            <a:r>
              <a:rPr sz="1800" spc="-75" dirty="0">
                <a:latin typeface="Verdana"/>
                <a:cs typeface="Verdana"/>
              </a:rPr>
              <a:t> </a:t>
            </a:r>
            <a:r>
              <a:rPr sz="1800" spc="-20" dirty="0">
                <a:latin typeface="Verdana"/>
                <a:cs typeface="Verdana"/>
              </a:rPr>
              <a:t>to</a:t>
            </a:r>
            <a:r>
              <a:rPr sz="1800" spc="-110" dirty="0">
                <a:latin typeface="Verdana"/>
                <a:cs typeface="Verdana"/>
              </a:rPr>
              <a:t> </a:t>
            </a:r>
            <a:r>
              <a:rPr sz="1800" spc="-25" dirty="0">
                <a:latin typeface="Verdana"/>
                <a:cs typeface="Verdana"/>
              </a:rPr>
              <a:t>reflect</a:t>
            </a:r>
            <a:r>
              <a:rPr sz="1800" spc="-95" dirty="0">
                <a:latin typeface="Verdana"/>
                <a:cs typeface="Verdana"/>
              </a:rPr>
              <a:t> </a:t>
            </a:r>
            <a:r>
              <a:rPr sz="1800" spc="70" dirty="0">
                <a:latin typeface="Verdana"/>
                <a:cs typeface="Verdana"/>
              </a:rPr>
              <a:t>back</a:t>
            </a:r>
            <a:r>
              <a:rPr sz="1800" spc="-120" dirty="0">
                <a:latin typeface="Verdana"/>
                <a:cs typeface="Verdana"/>
              </a:rPr>
              <a:t> </a:t>
            </a:r>
            <a:r>
              <a:rPr sz="1800" spc="-20" dirty="0">
                <a:latin typeface="Verdana"/>
                <a:cs typeface="Verdana"/>
              </a:rPr>
              <a:t>child’s</a:t>
            </a:r>
            <a:r>
              <a:rPr sz="1800" spc="-120" dirty="0">
                <a:latin typeface="Verdana"/>
                <a:cs typeface="Verdana"/>
              </a:rPr>
              <a:t> </a:t>
            </a:r>
            <a:r>
              <a:rPr sz="1800" spc="-10" dirty="0">
                <a:latin typeface="Verdana"/>
                <a:cs typeface="Verdana"/>
              </a:rPr>
              <a:t>emotion </a:t>
            </a:r>
            <a:r>
              <a:rPr sz="1800" spc="-254" dirty="0">
                <a:latin typeface="Verdana"/>
                <a:cs typeface="Verdana"/>
              </a:rPr>
              <a:t>–</a:t>
            </a:r>
            <a:r>
              <a:rPr sz="1800" spc="-130" dirty="0">
                <a:latin typeface="Verdana"/>
                <a:cs typeface="Verdana"/>
              </a:rPr>
              <a:t> </a:t>
            </a:r>
            <a:r>
              <a:rPr sz="1800" dirty="0">
                <a:latin typeface="Verdana"/>
                <a:cs typeface="Verdana"/>
              </a:rPr>
              <a:t>help</a:t>
            </a:r>
            <a:r>
              <a:rPr sz="1800" spc="-150" dirty="0">
                <a:latin typeface="Verdana"/>
                <a:cs typeface="Verdana"/>
              </a:rPr>
              <a:t> </a:t>
            </a:r>
            <a:r>
              <a:rPr sz="1800" spc="-45" dirty="0">
                <a:latin typeface="Verdana"/>
                <a:cs typeface="Verdana"/>
              </a:rPr>
              <a:t>them</a:t>
            </a:r>
            <a:r>
              <a:rPr sz="1800" spc="-110" dirty="0">
                <a:latin typeface="Verdana"/>
                <a:cs typeface="Verdana"/>
              </a:rPr>
              <a:t> </a:t>
            </a:r>
            <a:r>
              <a:rPr sz="1800" spc="-10" dirty="0">
                <a:latin typeface="Verdana"/>
                <a:cs typeface="Verdana"/>
              </a:rPr>
              <a:t>to</a:t>
            </a:r>
            <a:r>
              <a:rPr sz="1800" spc="-130" dirty="0">
                <a:latin typeface="Verdana"/>
                <a:cs typeface="Verdana"/>
              </a:rPr>
              <a:t> </a:t>
            </a:r>
            <a:r>
              <a:rPr sz="1800" spc="-35" dirty="0">
                <a:latin typeface="Verdana"/>
                <a:cs typeface="Verdana"/>
              </a:rPr>
              <a:t>understand</a:t>
            </a:r>
            <a:r>
              <a:rPr sz="1800" spc="-90" dirty="0">
                <a:latin typeface="Verdana"/>
                <a:cs typeface="Verdana"/>
              </a:rPr>
              <a:t> </a:t>
            </a:r>
            <a:r>
              <a:rPr sz="1800" dirty="0">
                <a:latin typeface="Verdana"/>
                <a:cs typeface="Verdana"/>
              </a:rPr>
              <a:t>what</a:t>
            </a:r>
            <a:r>
              <a:rPr sz="1800" spc="-100" dirty="0">
                <a:latin typeface="Verdana"/>
                <a:cs typeface="Verdana"/>
              </a:rPr>
              <a:t> </a:t>
            </a:r>
            <a:r>
              <a:rPr sz="1800" spc="-10" dirty="0">
                <a:latin typeface="Verdana"/>
                <a:cs typeface="Verdana"/>
              </a:rPr>
              <a:t>they’re feeling</a:t>
            </a:r>
            <a:endParaRPr sz="1800">
              <a:latin typeface="Verdana"/>
              <a:cs typeface="Verdana"/>
            </a:endParaRPr>
          </a:p>
          <a:p>
            <a:pPr marL="355600" marR="583565" indent="-343535">
              <a:lnSpc>
                <a:spcPct val="107200"/>
              </a:lnSpc>
              <a:spcBef>
                <a:spcPts val="1789"/>
              </a:spcBef>
              <a:buFont typeface="Arial"/>
              <a:buChar char="•"/>
              <a:tabLst>
                <a:tab pos="355600" algn="l"/>
              </a:tabLst>
            </a:pPr>
            <a:r>
              <a:rPr sz="1800" spc="-25" dirty="0">
                <a:latin typeface="Verdana"/>
                <a:cs typeface="Verdana"/>
              </a:rPr>
              <a:t>Help</a:t>
            </a:r>
            <a:r>
              <a:rPr sz="1800" spc="-114" dirty="0">
                <a:latin typeface="Verdana"/>
                <a:cs typeface="Verdana"/>
              </a:rPr>
              <a:t> </a:t>
            </a:r>
            <a:r>
              <a:rPr sz="1800" spc="-75" dirty="0">
                <a:latin typeface="Verdana"/>
                <a:cs typeface="Verdana"/>
              </a:rPr>
              <a:t>your</a:t>
            </a:r>
            <a:r>
              <a:rPr sz="1800" spc="-110" dirty="0">
                <a:latin typeface="Verdana"/>
                <a:cs typeface="Verdana"/>
              </a:rPr>
              <a:t> </a:t>
            </a:r>
            <a:r>
              <a:rPr sz="1800" dirty="0">
                <a:latin typeface="Verdana"/>
                <a:cs typeface="Verdana"/>
              </a:rPr>
              <a:t>child</a:t>
            </a:r>
            <a:r>
              <a:rPr sz="1800" spc="-135" dirty="0">
                <a:latin typeface="Verdana"/>
                <a:cs typeface="Verdana"/>
              </a:rPr>
              <a:t> </a:t>
            </a:r>
            <a:r>
              <a:rPr sz="1800" spc="-10" dirty="0">
                <a:latin typeface="Verdana"/>
                <a:cs typeface="Verdana"/>
              </a:rPr>
              <a:t>to</a:t>
            </a:r>
            <a:r>
              <a:rPr sz="1800" spc="-100" dirty="0">
                <a:latin typeface="Verdana"/>
                <a:cs typeface="Verdana"/>
              </a:rPr>
              <a:t> </a:t>
            </a:r>
            <a:r>
              <a:rPr sz="1800" dirty="0">
                <a:latin typeface="Verdana"/>
                <a:cs typeface="Verdana"/>
              </a:rPr>
              <a:t>label</a:t>
            </a:r>
            <a:r>
              <a:rPr sz="1800" spc="-110" dirty="0">
                <a:latin typeface="Verdana"/>
                <a:cs typeface="Verdana"/>
              </a:rPr>
              <a:t> </a:t>
            </a:r>
            <a:r>
              <a:rPr sz="1800" spc="-75" dirty="0">
                <a:latin typeface="Verdana"/>
                <a:cs typeface="Verdana"/>
              </a:rPr>
              <a:t>or</a:t>
            </a:r>
            <a:r>
              <a:rPr sz="1800" spc="-125" dirty="0">
                <a:latin typeface="Verdana"/>
                <a:cs typeface="Verdana"/>
              </a:rPr>
              <a:t> </a:t>
            </a:r>
            <a:r>
              <a:rPr sz="1800" dirty="0">
                <a:latin typeface="Verdana"/>
                <a:cs typeface="Verdana"/>
              </a:rPr>
              <a:t>name</a:t>
            </a:r>
            <a:r>
              <a:rPr sz="1800" spc="-100" dirty="0">
                <a:latin typeface="Verdana"/>
                <a:cs typeface="Verdana"/>
              </a:rPr>
              <a:t> </a:t>
            </a:r>
            <a:r>
              <a:rPr sz="1800" spc="-25" dirty="0">
                <a:latin typeface="Verdana"/>
                <a:cs typeface="Verdana"/>
              </a:rPr>
              <a:t>the </a:t>
            </a:r>
            <a:r>
              <a:rPr sz="1800" spc="-10" dirty="0">
                <a:latin typeface="Verdana"/>
                <a:cs typeface="Verdana"/>
              </a:rPr>
              <a:t>emotion</a:t>
            </a:r>
            <a:endParaRPr sz="1800">
              <a:latin typeface="Verdana"/>
              <a:cs typeface="Verdana"/>
            </a:endParaRPr>
          </a:p>
          <a:p>
            <a:pPr marL="355600" marR="348615" indent="-343535">
              <a:lnSpc>
                <a:spcPct val="106700"/>
              </a:lnSpc>
              <a:spcBef>
                <a:spcPts val="1814"/>
              </a:spcBef>
              <a:buFont typeface="Arial"/>
              <a:buChar char="•"/>
              <a:tabLst>
                <a:tab pos="355600" algn="l"/>
              </a:tabLst>
            </a:pPr>
            <a:r>
              <a:rPr sz="1800" spc="-135" dirty="0">
                <a:latin typeface="Verdana"/>
                <a:cs typeface="Verdana"/>
              </a:rPr>
              <a:t>Talk</a:t>
            </a:r>
            <a:r>
              <a:rPr sz="1800" spc="-145" dirty="0">
                <a:latin typeface="Verdana"/>
                <a:cs typeface="Verdana"/>
              </a:rPr>
              <a:t> </a:t>
            </a:r>
            <a:r>
              <a:rPr sz="1800" spc="-45" dirty="0">
                <a:latin typeface="Verdana"/>
                <a:cs typeface="Verdana"/>
              </a:rPr>
              <a:t>them</a:t>
            </a:r>
            <a:r>
              <a:rPr sz="1800" spc="-105" dirty="0">
                <a:latin typeface="Verdana"/>
                <a:cs typeface="Verdana"/>
              </a:rPr>
              <a:t> </a:t>
            </a:r>
            <a:r>
              <a:rPr sz="1800" spc="-45" dirty="0">
                <a:latin typeface="Verdana"/>
                <a:cs typeface="Verdana"/>
              </a:rPr>
              <a:t>through</a:t>
            </a:r>
            <a:r>
              <a:rPr sz="1800" spc="-100" dirty="0">
                <a:latin typeface="Verdana"/>
                <a:cs typeface="Verdana"/>
              </a:rPr>
              <a:t> </a:t>
            </a:r>
            <a:r>
              <a:rPr sz="1800" dirty="0">
                <a:latin typeface="Verdana"/>
                <a:cs typeface="Verdana"/>
              </a:rPr>
              <a:t>what</a:t>
            </a:r>
            <a:r>
              <a:rPr sz="1800" spc="-95" dirty="0">
                <a:latin typeface="Verdana"/>
                <a:cs typeface="Verdana"/>
              </a:rPr>
              <a:t> </a:t>
            </a:r>
            <a:r>
              <a:rPr sz="1800" spc="-30" dirty="0">
                <a:latin typeface="Verdana"/>
                <a:cs typeface="Verdana"/>
              </a:rPr>
              <a:t>you</a:t>
            </a:r>
            <a:r>
              <a:rPr sz="1800" spc="-120" dirty="0">
                <a:latin typeface="Verdana"/>
                <a:cs typeface="Verdana"/>
              </a:rPr>
              <a:t> </a:t>
            </a:r>
            <a:r>
              <a:rPr sz="1800" spc="-105" dirty="0">
                <a:latin typeface="Verdana"/>
                <a:cs typeface="Verdana"/>
              </a:rPr>
              <a:t>think</a:t>
            </a:r>
            <a:r>
              <a:rPr sz="1800" spc="-135" dirty="0">
                <a:latin typeface="Verdana"/>
                <a:cs typeface="Verdana"/>
              </a:rPr>
              <a:t> </a:t>
            </a:r>
            <a:r>
              <a:rPr sz="1800" spc="-20" dirty="0">
                <a:latin typeface="Verdana"/>
                <a:cs typeface="Verdana"/>
              </a:rPr>
              <a:t>they may</a:t>
            </a:r>
            <a:r>
              <a:rPr sz="1800" spc="-140" dirty="0">
                <a:latin typeface="Verdana"/>
                <a:cs typeface="Verdana"/>
              </a:rPr>
              <a:t> </a:t>
            </a:r>
            <a:r>
              <a:rPr sz="1800" spc="85" dirty="0">
                <a:latin typeface="Verdana"/>
                <a:cs typeface="Verdana"/>
              </a:rPr>
              <a:t>be</a:t>
            </a:r>
            <a:r>
              <a:rPr sz="1800" spc="-125" dirty="0">
                <a:latin typeface="Verdana"/>
                <a:cs typeface="Verdana"/>
              </a:rPr>
              <a:t> </a:t>
            </a:r>
            <a:r>
              <a:rPr sz="1800" spc="-10" dirty="0">
                <a:latin typeface="Verdana"/>
                <a:cs typeface="Verdana"/>
              </a:rPr>
              <a:t>feeling.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251828" y="1683422"/>
            <a:ext cx="4370705" cy="3010440"/>
          </a:xfrm>
          <a:prstGeom prst="rect">
            <a:avLst/>
          </a:prstGeom>
        </p:spPr>
        <p:txBody>
          <a:bodyPr vert="horz" wrap="square" lIns="0" tIns="1797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15"/>
              </a:spcBef>
            </a:pPr>
            <a:r>
              <a:rPr sz="2000" b="1" spc="-145" dirty="0">
                <a:solidFill>
                  <a:srgbClr val="068350"/>
                </a:solidFill>
                <a:latin typeface="Tahoma"/>
                <a:cs typeface="Tahoma"/>
              </a:rPr>
              <a:t>Things</a:t>
            </a:r>
            <a:r>
              <a:rPr sz="2000" b="1" spc="-30" dirty="0">
                <a:solidFill>
                  <a:srgbClr val="068350"/>
                </a:solidFill>
                <a:latin typeface="Tahoma"/>
                <a:cs typeface="Tahoma"/>
              </a:rPr>
              <a:t> </a:t>
            </a:r>
            <a:r>
              <a:rPr sz="2000" b="1" dirty="0">
                <a:solidFill>
                  <a:srgbClr val="068350"/>
                </a:solidFill>
                <a:latin typeface="Tahoma"/>
                <a:cs typeface="Tahoma"/>
              </a:rPr>
              <a:t>we</a:t>
            </a:r>
            <a:r>
              <a:rPr sz="2000" b="1" spc="-100" dirty="0">
                <a:solidFill>
                  <a:srgbClr val="068350"/>
                </a:solidFill>
                <a:latin typeface="Tahoma"/>
                <a:cs typeface="Tahoma"/>
              </a:rPr>
              <a:t> </a:t>
            </a:r>
            <a:r>
              <a:rPr sz="2000" b="1" dirty="0">
                <a:solidFill>
                  <a:srgbClr val="068350"/>
                </a:solidFill>
                <a:latin typeface="Tahoma"/>
                <a:cs typeface="Tahoma"/>
              </a:rPr>
              <a:t>say</a:t>
            </a:r>
            <a:r>
              <a:rPr sz="2000" b="1" spc="-55" dirty="0">
                <a:solidFill>
                  <a:srgbClr val="068350"/>
                </a:solidFill>
                <a:latin typeface="Tahoma"/>
                <a:cs typeface="Tahoma"/>
              </a:rPr>
              <a:t> </a:t>
            </a:r>
            <a:r>
              <a:rPr sz="2000" b="1" spc="-50" dirty="0">
                <a:solidFill>
                  <a:srgbClr val="068350"/>
                </a:solidFill>
                <a:latin typeface="Tahoma"/>
                <a:cs typeface="Tahoma"/>
              </a:rPr>
              <a:t>-</a:t>
            </a:r>
            <a:endParaRPr sz="2000" b="1" dirty="0">
              <a:solidFill>
                <a:srgbClr val="068350"/>
              </a:solidFill>
              <a:latin typeface="Tahoma"/>
              <a:cs typeface="Tahoma"/>
            </a:endParaRPr>
          </a:p>
          <a:p>
            <a:pPr marL="240665" indent="-227965">
              <a:lnSpc>
                <a:spcPct val="100000"/>
              </a:lnSpc>
              <a:spcBef>
                <a:spcPts val="1175"/>
              </a:spcBef>
              <a:buFont typeface="Arial"/>
              <a:buChar char="•"/>
              <a:tabLst>
                <a:tab pos="240665" algn="l"/>
              </a:tabLst>
            </a:pPr>
            <a:r>
              <a:rPr sz="1800" b="1" dirty="0">
                <a:solidFill>
                  <a:srgbClr val="068350"/>
                </a:solidFill>
                <a:latin typeface="Verdana"/>
                <a:cs typeface="Verdana"/>
              </a:rPr>
              <a:t>“You</a:t>
            </a:r>
            <a:r>
              <a:rPr sz="1800" b="1" spc="-12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40" dirty="0">
                <a:solidFill>
                  <a:srgbClr val="068350"/>
                </a:solidFill>
                <a:latin typeface="Verdana"/>
                <a:cs typeface="Verdana"/>
              </a:rPr>
              <a:t>look</a:t>
            </a:r>
            <a:r>
              <a:rPr sz="1800" b="1" spc="-13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35" dirty="0">
                <a:solidFill>
                  <a:srgbClr val="068350"/>
                </a:solidFill>
                <a:latin typeface="Verdana"/>
                <a:cs typeface="Verdana"/>
              </a:rPr>
              <a:t>angry</a:t>
            </a:r>
            <a:r>
              <a:rPr sz="1800" b="1" spc="-10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10" dirty="0">
                <a:solidFill>
                  <a:srgbClr val="068350"/>
                </a:solidFill>
                <a:latin typeface="Verdana"/>
                <a:cs typeface="Verdana"/>
              </a:rPr>
              <a:t>to</a:t>
            </a:r>
            <a:r>
              <a:rPr sz="1800" b="1" spc="-9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25" dirty="0">
                <a:solidFill>
                  <a:srgbClr val="068350"/>
                </a:solidFill>
                <a:latin typeface="Verdana"/>
                <a:cs typeface="Verdana"/>
              </a:rPr>
              <a:t>me”</a:t>
            </a:r>
            <a:endParaRPr sz="1800" b="1" dirty="0">
              <a:solidFill>
                <a:srgbClr val="068350"/>
              </a:solidFill>
              <a:latin typeface="Verdana"/>
              <a:cs typeface="Verdana"/>
            </a:endParaRPr>
          </a:p>
          <a:p>
            <a:pPr marL="240665" indent="-227965">
              <a:lnSpc>
                <a:spcPct val="100000"/>
              </a:lnSpc>
              <a:spcBef>
                <a:spcPts val="1150"/>
              </a:spcBef>
              <a:buFont typeface="Arial"/>
              <a:buChar char="•"/>
              <a:tabLst>
                <a:tab pos="240665" algn="l"/>
              </a:tabLst>
            </a:pPr>
            <a:r>
              <a:rPr sz="1800" b="1" spc="-155" dirty="0">
                <a:solidFill>
                  <a:srgbClr val="068350"/>
                </a:solidFill>
                <a:latin typeface="Verdana"/>
                <a:cs typeface="Verdana"/>
              </a:rPr>
              <a:t>“I</a:t>
            </a:r>
            <a:r>
              <a:rPr sz="1800" b="1" spc="-13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dirty="0">
                <a:solidFill>
                  <a:srgbClr val="068350"/>
                </a:solidFill>
                <a:latin typeface="Verdana"/>
                <a:cs typeface="Verdana"/>
              </a:rPr>
              <a:t>wonder</a:t>
            </a:r>
            <a:r>
              <a:rPr sz="1800" b="1" spc="-8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105" dirty="0">
                <a:solidFill>
                  <a:srgbClr val="068350"/>
                </a:solidFill>
                <a:latin typeface="Verdana"/>
                <a:cs typeface="Verdana"/>
              </a:rPr>
              <a:t>if</a:t>
            </a:r>
            <a:r>
              <a:rPr sz="1800" b="1" spc="-14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10" dirty="0">
                <a:solidFill>
                  <a:srgbClr val="068350"/>
                </a:solidFill>
                <a:latin typeface="Verdana"/>
                <a:cs typeface="Verdana"/>
              </a:rPr>
              <a:t>you’re</a:t>
            </a:r>
            <a:r>
              <a:rPr sz="1800" b="1" spc="-12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25" dirty="0">
                <a:solidFill>
                  <a:srgbClr val="068350"/>
                </a:solidFill>
                <a:latin typeface="Verdana"/>
                <a:cs typeface="Verdana"/>
              </a:rPr>
              <a:t>feeling</a:t>
            </a:r>
            <a:r>
              <a:rPr sz="1800" b="1" spc="-12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20" dirty="0">
                <a:solidFill>
                  <a:srgbClr val="068350"/>
                </a:solidFill>
                <a:latin typeface="Verdana"/>
                <a:cs typeface="Verdana"/>
              </a:rPr>
              <a:t>sad”</a:t>
            </a:r>
            <a:endParaRPr sz="1800" b="1" dirty="0">
              <a:solidFill>
                <a:srgbClr val="068350"/>
              </a:solidFill>
              <a:latin typeface="Verdana"/>
              <a:cs typeface="Verdana"/>
            </a:endParaRPr>
          </a:p>
          <a:p>
            <a:pPr marL="240665" indent="-227965">
              <a:lnSpc>
                <a:spcPct val="100000"/>
              </a:lnSpc>
              <a:spcBef>
                <a:spcPts val="1150"/>
              </a:spcBef>
              <a:buFont typeface="Arial"/>
              <a:buChar char="•"/>
              <a:tabLst>
                <a:tab pos="240665" algn="l"/>
              </a:tabLst>
            </a:pPr>
            <a:r>
              <a:rPr sz="1800" b="1" spc="-155" dirty="0">
                <a:solidFill>
                  <a:srgbClr val="068350"/>
                </a:solidFill>
                <a:latin typeface="Verdana"/>
                <a:cs typeface="Verdana"/>
              </a:rPr>
              <a:t>“I</a:t>
            </a:r>
            <a:r>
              <a:rPr sz="1800" b="1" spc="-12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100" dirty="0">
                <a:solidFill>
                  <a:srgbClr val="068350"/>
                </a:solidFill>
                <a:latin typeface="Verdana"/>
                <a:cs typeface="Verdana"/>
              </a:rPr>
              <a:t>can</a:t>
            </a:r>
            <a:r>
              <a:rPr sz="1800" b="1" spc="-12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85" dirty="0">
                <a:solidFill>
                  <a:srgbClr val="068350"/>
                </a:solidFill>
                <a:latin typeface="Verdana"/>
                <a:cs typeface="Verdana"/>
              </a:rPr>
              <a:t>tell</a:t>
            </a:r>
            <a:r>
              <a:rPr sz="1800" b="1" spc="-11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10" dirty="0">
                <a:solidFill>
                  <a:srgbClr val="068350"/>
                </a:solidFill>
                <a:latin typeface="Verdana"/>
                <a:cs typeface="Verdana"/>
              </a:rPr>
              <a:t>you’re</a:t>
            </a:r>
            <a:r>
              <a:rPr sz="1800" b="1" spc="-10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10" dirty="0">
                <a:solidFill>
                  <a:srgbClr val="068350"/>
                </a:solidFill>
                <a:latin typeface="Verdana"/>
                <a:cs typeface="Verdana"/>
              </a:rPr>
              <a:t>feeling…..”</a:t>
            </a:r>
            <a:endParaRPr sz="1800" b="1" dirty="0">
              <a:solidFill>
                <a:srgbClr val="068350"/>
              </a:solidFill>
              <a:latin typeface="Verdana"/>
              <a:cs typeface="Verdana"/>
            </a:endParaRPr>
          </a:p>
          <a:p>
            <a:pPr marL="240665" indent="-227965">
              <a:lnSpc>
                <a:spcPct val="100000"/>
              </a:lnSpc>
              <a:spcBef>
                <a:spcPts val="1155"/>
              </a:spcBef>
              <a:buFont typeface="Arial"/>
              <a:buChar char="•"/>
              <a:tabLst>
                <a:tab pos="240665" algn="l"/>
              </a:tabLst>
            </a:pPr>
            <a:r>
              <a:rPr sz="1800" b="1" spc="-155" dirty="0">
                <a:solidFill>
                  <a:srgbClr val="068350"/>
                </a:solidFill>
                <a:latin typeface="Verdana"/>
                <a:cs typeface="Verdana"/>
              </a:rPr>
              <a:t>“I</a:t>
            </a:r>
            <a:r>
              <a:rPr sz="1800" b="1" spc="-12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100" dirty="0">
                <a:solidFill>
                  <a:srgbClr val="068350"/>
                </a:solidFill>
                <a:latin typeface="Verdana"/>
                <a:cs typeface="Verdana"/>
              </a:rPr>
              <a:t>can</a:t>
            </a:r>
            <a:r>
              <a:rPr sz="1800" b="1" spc="-12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20" dirty="0">
                <a:solidFill>
                  <a:srgbClr val="068350"/>
                </a:solidFill>
                <a:latin typeface="Verdana"/>
                <a:cs typeface="Verdana"/>
              </a:rPr>
              <a:t>see</a:t>
            </a:r>
            <a:r>
              <a:rPr sz="1800" b="1" spc="-10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40" dirty="0">
                <a:solidFill>
                  <a:srgbClr val="068350"/>
                </a:solidFill>
                <a:latin typeface="Verdana"/>
                <a:cs typeface="Verdana"/>
              </a:rPr>
              <a:t>that</a:t>
            </a:r>
            <a:r>
              <a:rPr sz="1800" b="1" spc="-9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60" dirty="0">
                <a:solidFill>
                  <a:srgbClr val="068350"/>
                </a:solidFill>
                <a:latin typeface="Verdana"/>
                <a:cs typeface="Verdana"/>
              </a:rPr>
              <a:t>has</a:t>
            </a:r>
            <a:r>
              <a:rPr sz="1800" b="1" spc="-12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65" dirty="0">
                <a:solidFill>
                  <a:srgbClr val="068350"/>
                </a:solidFill>
                <a:latin typeface="Verdana"/>
                <a:cs typeface="Verdana"/>
              </a:rPr>
              <a:t>made</a:t>
            </a:r>
            <a:r>
              <a:rPr sz="1800" b="1" spc="-114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35" dirty="0">
                <a:solidFill>
                  <a:srgbClr val="068350"/>
                </a:solidFill>
                <a:latin typeface="Verdana"/>
                <a:cs typeface="Verdana"/>
              </a:rPr>
              <a:t>you</a:t>
            </a:r>
            <a:r>
              <a:rPr sz="1800" b="1" spc="-12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45" dirty="0">
                <a:solidFill>
                  <a:srgbClr val="068350"/>
                </a:solidFill>
                <a:latin typeface="Verdana"/>
                <a:cs typeface="Verdana"/>
              </a:rPr>
              <a:t>feel…”</a:t>
            </a:r>
            <a:endParaRPr sz="1800" b="1" dirty="0">
              <a:solidFill>
                <a:srgbClr val="068350"/>
              </a:solidFill>
              <a:latin typeface="Verdana"/>
              <a:cs typeface="Verdana"/>
            </a:endParaRPr>
          </a:p>
          <a:p>
            <a:pPr marL="240665" indent="-227965">
              <a:lnSpc>
                <a:spcPct val="100000"/>
              </a:lnSpc>
              <a:spcBef>
                <a:spcPts val="1945"/>
              </a:spcBef>
              <a:buFont typeface="Arial"/>
              <a:buChar char="•"/>
              <a:tabLst>
                <a:tab pos="240665" algn="l"/>
              </a:tabLst>
            </a:pPr>
            <a:r>
              <a:rPr sz="1800" b="1" spc="-135" dirty="0">
                <a:solidFill>
                  <a:srgbClr val="068350"/>
                </a:solidFill>
                <a:latin typeface="Verdana"/>
                <a:cs typeface="Verdana"/>
              </a:rPr>
              <a:t>“It</a:t>
            </a:r>
            <a:r>
              <a:rPr sz="1800" b="1" spc="-14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70" dirty="0">
                <a:solidFill>
                  <a:srgbClr val="068350"/>
                </a:solidFill>
                <a:latin typeface="Verdana"/>
                <a:cs typeface="Verdana"/>
              </a:rPr>
              <a:t>sounds</a:t>
            </a:r>
            <a:r>
              <a:rPr sz="1800" b="1" spc="-9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90" dirty="0">
                <a:solidFill>
                  <a:srgbClr val="068350"/>
                </a:solidFill>
                <a:latin typeface="Verdana"/>
                <a:cs typeface="Verdana"/>
              </a:rPr>
              <a:t>like</a:t>
            </a:r>
            <a:r>
              <a:rPr sz="1800" b="1" spc="-15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35" dirty="0">
                <a:solidFill>
                  <a:srgbClr val="068350"/>
                </a:solidFill>
                <a:latin typeface="Verdana"/>
                <a:cs typeface="Verdana"/>
              </a:rPr>
              <a:t>you</a:t>
            </a:r>
            <a:r>
              <a:rPr sz="1800" b="1" spc="-12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dirty="0">
                <a:solidFill>
                  <a:srgbClr val="068350"/>
                </a:solidFill>
                <a:latin typeface="Verdana"/>
                <a:cs typeface="Verdana"/>
              </a:rPr>
              <a:t>are</a:t>
            </a:r>
            <a:r>
              <a:rPr sz="1800" b="1" spc="-114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10" dirty="0">
                <a:solidFill>
                  <a:srgbClr val="068350"/>
                </a:solidFill>
                <a:latin typeface="Verdana"/>
                <a:cs typeface="Verdana"/>
              </a:rPr>
              <a:t>feeling…”</a:t>
            </a:r>
            <a:endParaRPr sz="1800" b="1" dirty="0">
              <a:solidFill>
                <a:srgbClr val="068350"/>
              </a:solidFill>
              <a:latin typeface="Verdana"/>
              <a:cs typeface="Verdana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517892" y="763523"/>
            <a:ext cx="3001383" cy="541164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26871" y="294336"/>
            <a:ext cx="10038867" cy="133215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78155">
              <a:lnSpc>
                <a:spcPts val="5015"/>
              </a:lnSpc>
              <a:spcBef>
                <a:spcPts val="105"/>
              </a:spcBef>
            </a:pPr>
            <a:r>
              <a:rPr dirty="0">
                <a:solidFill>
                  <a:srgbClr val="000000"/>
                </a:solidFill>
              </a:rPr>
              <a:t>Step</a:t>
            </a:r>
            <a:r>
              <a:rPr spc="-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3</a:t>
            </a:r>
            <a:r>
              <a:rPr spc="-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–</a:t>
            </a:r>
            <a:r>
              <a:rPr spc="-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later</a:t>
            </a:r>
            <a:r>
              <a:rPr spc="-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when</a:t>
            </a:r>
            <a:r>
              <a:rPr spc="-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your</a:t>
            </a:r>
            <a:r>
              <a:rPr spc="-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child</a:t>
            </a:r>
            <a:r>
              <a:rPr spc="-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is</a:t>
            </a:r>
            <a:r>
              <a:rPr spc="-45" dirty="0">
                <a:solidFill>
                  <a:srgbClr val="000000"/>
                </a:solidFill>
              </a:rPr>
              <a:t> </a:t>
            </a:r>
            <a:r>
              <a:rPr spc="-20" dirty="0">
                <a:solidFill>
                  <a:srgbClr val="000000"/>
                </a:solidFill>
              </a:rPr>
              <a:t>calm</a:t>
            </a:r>
          </a:p>
          <a:p>
            <a:pPr marL="478155">
              <a:lnSpc>
                <a:spcPts val="5015"/>
              </a:lnSpc>
            </a:pPr>
            <a:r>
              <a:rPr b="1" i="1" spc="-10" dirty="0">
                <a:solidFill>
                  <a:srgbClr val="068350"/>
                </a:solidFill>
                <a:latin typeface="Calibri Light"/>
                <a:cs typeface="Calibri Light"/>
              </a:rPr>
              <a:t>reason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16939" y="1845945"/>
            <a:ext cx="67627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347335" algn="l"/>
              </a:tabLst>
            </a:pPr>
            <a:r>
              <a:rPr sz="1800" b="1" spc="-114" dirty="0">
                <a:latin typeface="Tahoma"/>
                <a:cs typeface="Tahoma"/>
              </a:rPr>
              <a:t>Setting</a:t>
            </a:r>
            <a:r>
              <a:rPr sz="1800" b="1" spc="-5" dirty="0">
                <a:latin typeface="Tahoma"/>
                <a:cs typeface="Tahoma"/>
              </a:rPr>
              <a:t> </a:t>
            </a:r>
            <a:r>
              <a:rPr sz="1800" b="1" spc="-120" dirty="0">
                <a:latin typeface="Tahoma"/>
                <a:cs typeface="Tahoma"/>
              </a:rPr>
              <a:t>limits</a:t>
            </a:r>
            <a:r>
              <a:rPr sz="1800" b="1" spc="5" dirty="0">
                <a:latin typeface="Tahoma"/>
                <a:cs typeface="Tahoma"/>
              </a:rPr>
              <a:t> </a:t>
            </a:r>
            <a:r>
              <a:rPr sz="1800" b="1" spc="-235" dirty="0">
                <a:latin typeface="Tahoma"/>
                <a:cs typeface="Tahoma"/>
              </a:rPr>
              <a:t>(If</a:t>
            </a:r>
            <a:r>
              <a:rPr sz="1800" b="1" spc="5" dirty="0">
                <a:latin typeface="Tahoma"/>
                <a:cs typeface="Tahoma"/>
              </a:rPr>
              <a:t> </a:t>
            </a:r>
            <a:r>
              <a:rPr sz="1800" b="1" spc="-10" dirty="0">
                <a:latin typeface="Tahoma"/>
                <a:cs typeface="Tahoma"/>
              </a:rPr>
              <a:t>needed)</a:t>
            </a:r>
            <a:r>
              <a:rPr sz="1800" b="1" dirty="0">
                <a:latin typeface="Tahoma"/>
                <a:cs typeface="Tahoma"/>
              </a:rPr>
              <a:t>	</a:t>
            </a:r>
            <a:r>
              <a:rPr sz="1800" b="1" spc="-114" dirty="0">
                <a:solidFill>
                  <a:srgbClr val="068350"/>
                </a:solidFill>
                <a:latin typeface="Tahoma"/>
                <a:cs typeface="Tahoma"/>
              </a:rPr>
              <a:t>What</a:t>
            </a:r>
            <a:r>
              <a:rPr sz="1800" b="1" spc="-40" dirty="0">
                <a:solidFill>
                  <a:srgbClr val="068350"/>
                </a:solidFill>
                <a:latin typeface="Tahoma"/>
                <a:cs typeface="Tahoma"/>
              </a:rPr>
              <a:t> </a:t>
            </a:r>
            <a:r>
              <a:rPr sz="1800" b="1" spc="-10" dirty="0">
                <a:solidFill>
                  <a:srgbClr val="068350"/>
                </a:solidFill>
                <a:latin typeface="Tahoma"/>
                <a:cs typeface="Tahoma"/>
              </a:rPr>
              <a:t>we</a:t>
            </a:r>
            <a:r>
              <a:rPr sz="1800" b="1" spc="-95" dirty="0">
                <a:solidFill>
                  <a:srgbClr val="068350"/>
                </a:solidFill>
                <a:latin typeface="Tahoma"/>
                <a:cs typeface="Tahoma"/>
              </a:rPr>
              <a:t> </a:t>
            </a:r>
            <a:r>
              <a:rPr sz="1800" b="1" spc="-25" dirty="0">
                <a:solidFill>
                  <a:srgbClr val="068350"/>
                </a:solidFill>
                <a:latin typeface="Tahoma"/>
                <a:cs typeface="Tahoma"/>
              </a:rPr>
              <a:t>say</a:t>
            </a:r>
            <a:endParaRPr sz="1800" dirty="0">
              <a:solidFill>
                <a:srgbClr val="068350"/>
              </a:solidFill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16939" y="2372995"/>
            <a:ext cx="147828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355600" algn="l"/>
              </a:tabLst>
            </a:pPr>
            <a:r>
              <a:rPr sz="1800" spc="-75" dirty="0">
                <a:latin typeface="Verdana"/>
                <a:cs typeface="Verdana"/>
              </a:rPr>
              <a:t>Safety</a:t>
            </a:r>
            <a:r>
              <a:rPr sz="1800" spc="-65" dirty="0">
                <a:latin typeface="Verdana"/>
                <a:cs typeface="Verdana"/>
              </a:rPr>
              <a:t> </a:t>
            </a:r>
            <a:r>
              <a:rPr sz="1800" spc="-140" dirty="0">
                <a:latin typeface="Verdana"/>
                <a:cs typeface="Verdana"/>
              </a:rPr>
              <a:t>first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16939" y="2877768"/>
            <a:ext cx="4790440" cy="90487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5600" marR="5080" indent="-343535">
              <a:lnSpc>
                <a:spcPct val="107000"/>
              </a:lnSpc>
              <a:spcBef>
                <a:spcPts val="90"/>
              </a:spcBef>
              <a:buFont typeface="Arial"/>
              <a:buChar char="•"/>
              <a:tabLst>
                <a:tab pos="355600" algn="l"/>
              </a:tabLst>
            </a:pPr>
            <a:r>
              <a:rPr sz="1800" spc="-75" dirty="0">
                <a:latin typeface="Verdana"/>
                <a:cs typeface="Verdana"/>
              </a:rPr>
              <a:t>State </a:t>
            </a:r>
            <a:r>
              <a:rPr sz="1800" spc="-25" dirty="0">
                <a:latin typeface="Verdana"/>
                <a:cs typeface="Verdana"/>
              </a:rPr>
              <a:t>the</a:t>
            </a:r>
            <a:r>
              <a:rPr sz="1800" spc="-85" dirty="0">
                <a:latin typeface="Verdana"/>
                <a:cs typeface="Verdana"/>
              </a:rPr>
              <a:t> </a:t>
            </a:r>
            <a:r>
              <a:rPr sz="1800" spc="-10" dirty="0">
                <a:latin typeface="Verdana"/>
                <a:cs typeface="Verdana"/>
              </a:rPr>
              <a:t>boundary</a:t>
            </a:r>
            <a:r>
              <a:rPr sz="1800" spc="-105" dirty="0">
                <a:latin typeface="Verdana"/>
                <a:cs typeface="Verdana"/>
              </a:rPr>
              <a:t> </a:t>
            </a:r>
            <a:r>
              <a:rPr sz="1800" spc="-145" dirty="0">
                <a:latin typeface="Verdana"/>
                <a:cs typeface="Verdana"/>
              </a:rPr>
              <a:t>limits</a:t>
            </a:r>
            <a:r>
              <a:rPr sz="1800" spc="-135" dirty="0">
                <a:latin typeface="Verdana"/>
                <a:cs typeface="Verdana"/>
              </a:rPr>
              <a:t> </a:t>
            </a:r>
            <a:r>
              <a:rPr sz="1800" dirty="0">
                <a:latin typeface="Verdana"/>
                <a:cs typeface="Verdana"/>
              </a:rPr>
              <a:t>of</a:t>
            </a:r>
            <a:r>
              <a:rPr sz="1800" spc="-120" dirty="0">
                <a:latin typeface="Verdana"/>
                <a:cs typeface="Verdana"/>
              </a:rPr>
              <a:t> </a:t>
            </a:r>
            <a:r>
              <a:rPr sz="1800" spc="70" dirty="0">
                <a:latin typeface="Verdana"/>
                <a:cs typeface="Verdana"/>
              </a:rPr>
              <a:t>acceptable </a:t>
            </a:r>
            <a:r>
              <a:rPr sz="1800" spc="-10" dirty="0">
                <a:latin typeface="Verdana"/>
                <a:cs typeface="Verdana"/>
              </a:rPr>
              <a:t>behaviour</a:t>
            </a:r>
            <a:r>
              <a:rPr sz="1800" spc="-135" dirty="0">
                <a:latin typeface="Verdana"/>
                <a:cs typeface="Verdana"/>
              </a:rPr>
              <a:t> </a:t>
            </a:r>
            <a:r>
              <a:rPr sz="1800" spc="-225" dirty="0">
                <a:latin typeface="Verdana"/>
                <a:cs typeface="Verdana"/>
              </a:rPr>
              <a:t>-</a:t>
            </a:r>
            <a:r>
              <a:rPr sz="1800" spc="-105" dirty="0">
                <a:latin typeface="Verdana"/>
                <a:cs typeface="Verdana"/>
              </a:rPr>
              <a:t> </a:t>
            </a:r>
            <a:r>
              <a:rPr sz="1800" spc="-35" dirty="0">
                <a:latin typeface="Verdana"/>
                <a:cs typeface="Verdana"/>
              </a:rPr>
              <a:t>explain</a:t>
            </a:r>
            <a:r>
              <a:rPr sz="1800" spc="-125" dirty="0">
                <a:latin typeface="Verdana"/>
                <a:cs typeface="Verdana"/>
              </a:rPr>
              <a:t> </a:t>
            </a:r>
            <a:r>
              <a:rPr sz="1800" spc="-90" dirty="0">
                <a:latin typeface="Verdana"/>
                <a:cs typeface="Verdana"/>
              </a:rPr>
              <a:t>hitting,</a:t>
            </a:r>
            <a:r>
              <a:rPr sz="1800" spc="-114" dirty="0">
                <a:latin typeface="Verdana"/>
                <a:cs typeface="Verdana"/>
              </a:rPr>
              <a:t> </a:t>
            </a:r>
            <a:r>
              <a:rPr sz="1800" spc="-10" dirty="0">
                <a:latin typeface="Verdana"/>
                <a:cs typeface="Verdana"/>
              </a:rPr>
              <a:t>snatching, </a:t>
            </a:r>
            <a:r>
              <a:rPr sz="1800" spc="-20" dirty="0">
                <a:latin typeface="Verdana"/>
                <a:cs typeface="Verdana"/>
              </a:rPr>
              <a:t>rude</a:t>
            </a:r>
            <a:r>
              <a:rPr sz="1800" spc="-114" dirty="0">
                <a:latin typeface="Verdana"/>
                <a:cs typeface="Verdana"/>
              </a:rPr>
              <a:t> </a:t>
            </a:r>
            <a:r>
              <a:rPr sz="1800" spc="-70" dirty="0">
                <a:latin typeface="Verdana"/>
                <a:cs typeface="Verdana"/>
              </a:rPr>
              <a:t>words</a:t>
            </a:r>
            <a:r>
              <a:rPr sz="1800" spc="-85" dirty="0">
                <a:latin typeface="Verdana"/>
                <a:cs typeface="Verdana"/>
              </a:rPr>
              <a:t> </a:t>
            </a:r>
            <a:r>
              <a:rPr sz="1800" dirty="0">
                <a:latin typeface="Verdana"/>
                <a:cs typeface="Verdana"/>
              </a:rPr>
              <a:t>are</a:t>
            </a:r>
            <a:r>
              <a:rPr sz="1800" spc="-135" dirty="0">
                <a:latin typeface="Verdana"/>
                <a:cs typeface="Verdana"/>
              </a:rPr>
              <a:t> </a:t>
            </a:r>
            <a:r>
              <a:rPr sz="1800" spc="-20" dirty="0">
                <a:latin typeface="Verdana"/>
                <a:cs typeface="Verdana"/>
              </a:rPr>
              <a:t>not</a:t>
            </a:r>
            <a:r>
              <a:rPr sz="1800" spc="-110" dirty="0">
                <a:latin typeface="Verdana"/>
                <a:cs typeface="Verdana"/>
              </a:rPr>
              <a:t> </a:t>
            </a:r>
            <a:r>
              <a:rPr sz="1800" spc="-25" dirty="0">
                <a:latin typeface="Verdana"/>
                <a:cs typeface="Verdana"/>
              </a:rPr>
              <a:t>ok.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16939" y="3984117"/>
            <a:ext cx="4815840" cy="614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3535">
              <a:lnSpc>
                <a:spcPct val="107200"/>
              </a:lnSpc>
              <a:spcBef>
                <a:spcPts val="100"/>
              </a:spcBef>
              <a:buFont typeface="Arial"/>
              <a:buChar char="•"/>
              <a:tabLst>
                <a:tab pos="355600" algn="l"/>
              </a:tabLst>
            </a:pPr>
            <a:r>
              <a:rPr sz="1800" spc="50" dirty="0">
                <a:latin typeface="Verdana"/>
                <a:cs typeface="Verdana"/>
              </a:rPr>
              <a:t>Make</a:t>
            </a:r>
            <a:r>
              <a:rPr sz="1800" spc="-120" dirty="0">
                <a:latin typeface="Verdana"/>
                <a:cs typeface="Verdana"/>
              </a:rPr>
              <a:t> it </a:t>
            </a:r>
            <a:r>
              <a:rPr sz="1800" dirty="0">
                <a:latin typeface="Verdana"/>
                <a:cs typeface="Verdana"/>
              </a:rPr>
              <a:t>clear</a:t>
            </a:r>
            <a:r>
              <a:rPr sz="1800" spc="-100" dirty="0">
                <a:latin typeface="Verdana"/>
                <a:cs typeface="Verdana"/>
              </a:rPr>
              <a:t> </a:t>
            </a:r>
            <a:r>
              <a:rPr sz="1800" spc="-10" dirty="0">
                <a:latin typeface="Verdana"/>
                <a:cs typeface="Verdana"/>
              </a:rPr>
              <a:t>certain</a:t>
            </a:r>
            <a:r>
              <a:rPr sz="1800" spc="-105" dirty="0">
                <a:latin typeface="Verdana"/>
                <a:cs typeface="Verdana"/>
              </a:rPr>
              <a:t> </a:t>
            </a:r>
            <a:r>
              <a:rPr sz="1800" spc="-45" dirty="0">
                <a:latin typeface="Verdana"/>
                <a:cs typeface="Verdana"/>
              </a:rPr>
              <a:t>behaviours</a:t>
            </a:r>
            <a:r>
              <a:rPr sz="1800" spc="-114" dirty="0">
                <a:latin typeface="Verdana"/>
                <a:cs typeface="Verdana"/>
              </a:rPr>
              <a:t> </a:t>
            </a:r>
            <a:r>
              <a:rPr sz="1800" spc="-10" dirty="0">
                <a:latin typeface="Verdana"/>
                <a:cs typeface="Verdana"/>
              </a:rPr>
              <a:t>cannot </a:t>
            </a:r>
            <a:r>
              <a:rPr sz="1800" spc="85" dirty="0">
                <a:latin typeface="Verdana"/>
                <a:cs typeface="Verdana"/>
              </a:rPr>
              <a:t>be</a:t>
            </a:r>
            <a:r>
              <a:rPr sz="1800" spc="-125" dirty="0">
                <a:latin typeface="Verdana"/>
                <a:cs typeface="Verdana"/>
              </a:rPr>
              <a:t> </a:t>
            </a:r>
            <a:r>
              <a:rPr sz="1800" spc="90" dirty="0">
                <a:latin typeface="Verdana"/>
                <a:cs typeface="Verdana"/>
              </a:rPr>
              <a:t>accepted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16939" y="4802885"/>
            <a:ext cx="4701540" cy="610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3535">
              <a:lnSpc>
                <a:spcPct val="106700"/>
              </a:lnSpc>
              <a:spcBef>
                <a:spcPts val="100"/>
              </a:spcBef>
              <a:buFont typeface="Arial"/>
              <a:buChar char="•"/>
              <a:tabLst>
                <a:tab pos="355600" algn="l"/>
              </a:tabLst>
            </a:pPr>
            <a:r>
              <a:rPr sz="1800" spc="-130" dirty="0">
                <a:latin typeface="Verdana"/>
                <a:cs typeface="Verdana"/>
              </a:rPr>
              <a:t>But</a:t>
            </a:r>
            <a:r>
              <a:rPr sz="1800" spc="-95" dirty="0">
                <a:latin typeface="Verdana"/>
                <a:cs typeface="Verdana"/>
              </a:rPr>
              <a:t> </a:t>
            </a:r>
            <a:r>
              <a:rPr sz="1800" spc="-50" dirty="0">
                <a:latin typeface="Verdana"/>
                <a:cs typeface="Verdana"/>
              </a:rPr>
              <a:t>retain</a:t>
            </a:r>
            <a:r>
              <a:rPr sz="1800" spc="-105" dirty="0">
                <a:latin typeface="Verdana"/>
                <a:cs typeface="Verdana"/>
              </a:rPr>
              <a:t> </a:t>
            </a:r>
            <a:r>
              <a:rPr sz="1800" spc="-25" dirty="0">
                <a:latin typeface="Verdana"/>
                <a:cs typeface="Verdana"/>
              </a:rPr>
              <a:t>the</a:t>
            </a:r>
            <a:r>
              <a:rPr sz="1800" spc="-80" dirty="0">
                <a:latin typeface="Verdana"/>
                <a:cs typeface="Verdana"/>
              </a:rPr>
              <a:t> </a:t>
            </a:r>
            <a:r>
              <a:rPr sz="1800" spc="-20" dirty="0">
                <a:latin typeface="Verdana"/>
                <a:cs typeface="Verdana"/>
              </a:rPr>
              <a:t>child’s</a:t>
            </a:r>
            <a:r>
              <a:rPr sz="1800" spc="-120" dirty="0">
                <a:latin typeface="Verdana"/>
                <a:cs typeface="Verdana"/>
              </a:rPr>
              <a:t> </a:t>
            </a:r>
            <a:r>
              <a:rPr sz="1800" spc="-125" dirty="0">
                <a:latin typeface="Verdana"/>
                <a:cs typeface="Verdana"/>
              </a:rPr>
              <a:t>self-</a:t>
            </a:r>
            <a:r>
              <a:rPr sz="1800" spc="-55" dirty="0">
                <a:latin typeface="Verdana"/>
                <a:cs typeface="Verdana"/>
              </a:rPr>
              <a:t>dignity</a:t>
            </a:r>
            <a:r>
              <a:rPr sz="1800" spc="-125" dirty="0">
                <a:latin typeface="Verdana"/>
                <a:cs typeface="Verdana"/>
              </a:rPr>
              <a:t> </a:t>
            </a:r>
            <a:r>
              <a:rPr sz="1800" spc="-254" dirty="0">
                <a:latin typeface="Verdana"/>
                <a:cs typeface="Verdana"/>
              </a:rPr>
              <a:t>–</a:t>
            </a:r>
            <a:r>
              <a:rPr sz="1800" spc="-100" dirty="0">
                <a:latin typeface="Verdana"/>
                <a:cs typeface="Verdana"/>
              </a:rPr>
              <a:t> </a:t>
            </a:r>
            <a:r>
              <a:rPr sz="1800" spc="-10" dirty="0">
                <a:latin typeface="Verdana"/>
                <a:cs typeface="Verdana"/>
              </a:rPr>
              <a:t>don’t </a:t>
            </a:r>
            <a:r>
              <a:rPr sz="1800" dirty="0">
                <a:latin typeface="Verdana"/>
                <a:cs typeface="Verdana"/>
              </a:rPr>
              <a:t>make</a:t>
            </a:r>
            <a:r>
              <a:rPr sz="1800" spc="-145" dirty="0">
                <a:latin typeface="Verdana"/>
                <a:cs typeface="Verdana"/>
              </a:rPr>
              <a:t> </a:t>
            </a:r>
            <a:r>
              <a:rPr sz="1800" spc="-35" dirty="0">
                <a:latin typeface="Verdana"/>
                <a:cs typeface="Verdana"/>
              </a:rPr>
              <a:t>them</a:t>
            </a:r>
            <a:r>
              <a:rPr sz="1800" spc="-110" dirty="0">
                <a:latin typeface="Verdana"/>
                <a:cs typeface="Verdana"/>
              </a:rPr>
              <a:t> </a:t>
            </a:r>
            <a:r>
              <a:rPr sz="1800" spc="-10" dirty="0">
                <a:latin typeface="Verdana"/>
                <a:cs typeface="Verdana"/>
              </a:rPr>
              <a:t>feel</a:t>
            </a:r>
            <a:r>
              <a:rPr sz="1800" spc="-110" dirty="0">
                <a:latin typeface="Verdana"/>
                <a:cs typeface="Verdana"/>
              </a:rPr>
              <a:t> </a:t>
            </a:r>
            <a:r>
              <a:rPr sz="1800" spc="-95" dirty="0">
                <a:latin typeface="Verdana"/>
                <a:cs typeface="Verdana"/>
              </a:rPr>
              <a:t>small</a:t>
            </a:r>
            <a:r>
              <a:rPr sz="1800" spc="-145" dirty="0">
                <a:latin typeface="Verdana"/>
                <a:cs typeface="Verdana"/>
              </a:rPr>
              <a:t> </a:t>
            </a:r>
            <a:r>
              <a:rPr sz="1800" spc="-75" dirty="0">
                <a:latin typeface="Verdana"/>
                <a:cs typeface="Verdana"/>
              </a:rPr>
              <a:t>or</a:t>
            </a:r>
            <a:r>
              <a:rPr sz="1800" spc="-145" dirty="0">
                <a:latin typeface="Verdana"/>
                <a:cs typeface="Verdana"/>
              </a:rPr>
              <a:t> </a:t>
            </a:r>
            <a:r>
              <a:rPr sz="1800" spc="-20" dirty="0">
                <a:latin typeface="Verdana"/>
                <a:cs typeface="Verdana"/>
              </a:rPr>
              <a:t>bad.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251828" y="2124583"/>
            <a:ext cx="4618990" cy="2560957"/>
          </a:xfrm>
          <a:prstGeom prst="rect">
            <a:avLst/>
          </a:prstGeom>
        </p:spPr>
        <p:txBody>
          <a:bodyPr vert="horz" wrap="square" lIns="0" tIns="158750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250"/>
              </a:spcBef>
              <a:buFont typeface="Symbol"/>
              <a:buChar char=""/>
              <a:tabLst>
                <a:tab pos="354965" algn="l"/>
              </a:tabLst>
            </a:pPr>
            <a:r>
              <a:rPr sz="1800" b="1" spc="-40" dirty="0">
                <a:solidFill>
                  <a:srgbClr val="068350"/>
                </a:solidFill>
                <a:latin typeface="Verdana"/>
                <a:cs typeface="Verdana"/>
              </a:rPr>
              <a:t>“…..it’s </a:t>
            </a:r>
            <a:r>
              <a:rPr sz="1800" b="1" spc="-25" dirty="0">
                <a:solidFill>
                  <a:srgbClr val="068350"/>
                </a:solidFill>
                <a:latin typeface="Verdana"/>
                <a:cs typeface="Verdana"/>
              </a:rPr>
              <a:t>not</a:t>
            </a:r>
            <a:r>
              <a:rPr sz="1800" b="1" spc="-8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45" dirty="0">
                <a:solidFill>
                  <a:srgbClr val="068350"/>
                </a:solidFill>
                <a:latin typeface="Verdana"/>
                <a:cs typeface="Verdana"/>
              </a:rPr>
              <a:t>ok</a:t>
            </a:r>
            <a:r>
              <a:rPr sz="1800" b="1" spc="-9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10" dirty="0">
                <a:solidFill>
                  <a:srgbClr val="068350"/>
                </a:solidFill>
                <a:latin typeface="Verdana"/>
                <a:cs typeface="Verdana"/>
              </a:rPr>
              <a:t>to</a:t>
            </a:r>
            <a:r>
              <a:rPr sz="1800" b="1" spc="-9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dirty="0">
                <a:solidFill>
                  <a:srgbClr val="068350"/>
                </a:solidFill>
                <a:latin typeface="Verdana"/>
                <a:cs typeface="Verdana"/>
              </a:rPr>
              <a:t>behave</a:t>
            </a:r>
            <a:r>
              <a:rPr sz="1800" b="1" spc="-7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90" dirty="0">
                <a:solidFill>
                  <a:srgbClr val="068350"/>
                </a:solidFill>
                <a:latin typeface="Verdana"/>
                <a:cs typeface="Verdana"/>
              </a:rPr>
              <a:t>like</a:t>
            </a:r>
            <a:r>
              <a:rPr sz="1800" b="1" spc="-11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10" dirty="0">
                <a:solidFill>
                  <a:srgbClr val="068350"/>
                </a:solidFill>
                <a:latin typeface="Verdana"/>
                <a:cs typeface="Verdana"/>
              </a:rPr>
              <a:t>that.”</a:t>
            </a:r>
            <a:endParaRPr sz="1800" b="1" dirty="0">
              <a:solidFill>
                <a:srgbClr val="068350"/>
              </a:solidFill>
              <a:latin typeface="Verdana"/>
              <a:cs typeface="Verdana"/>
            </a:endParaRPr>
          </a:p>
          <a:p>
            <a:pPr marL="354965" indent="-342265">
              <a:lnSpc>
                <a:spcPct val="100000"/>
              </a:lnSpc>
              <a:spcBef>
                <a:spcPts val="1150"/>
              </a:spcBef>
              <a:buFont typeface="Symbol"/>
              <a:buChar char=""/>
              <a:tabLst>
                <a:tab pos="354965" algn="l"/>
              </a:tabLst>
            </a:pPr>
            <a:r>
              <a:rPr sz="1800" b="1" spc="55" dirty="0">
                <a:solidFill>
                  <a:srgbClr val="068350"/>
                </a:solidFill>
                <a:latin typeface="Verdana"/>
                <a:cs typeface="Verdana"/>
              </a:rPr>
              <a:t>“….we</a:t>
            </a:r>
            <a:r>
              <a:rPr sz="1800" b="1" spc="-8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65" dirty="0">
                <a:solidFill>
                  <a:srgbClr val="068350"/>
                </a:solidFill>
                <a:latin typeface="Verdana"/>
                <a:cs typeface="Verdana"/>
              </a:rPr>
              <a:t>can’t</a:t>
            </a:r>
            <a:r>
              <a:rPr sz="1800" b="1" spc="-11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10" dirty="0">
                <a:solidFill>
                  <a:srgbClr val="068350"/>
                </a:solidFill>
                <a:latin typeface="Verdana"/>
                <a:cs typeface="Verdana"/>
              </a:rPr>
              <a:t>allow</a:t>
            </a:r>
            <a:r>
              <a:rPr sz="1800" b="1" spc="-15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35" dirty="0">
                <a:solidFill>
                  <a:srgbClr val="068350"/>
                </a:solidFill>
                <a:latin typeface="Verdana"/>
                <a:cs typeface="Verdana"/>
              </a:rPr>
              <a:t>that</a:t>
            </a:r>
            <a:r>
              <a:rPr sz="1800" b="1" spc="-114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10" dirty="0">
                <a:solidFill>
                  <a:srgbClr val="068350"/>
                </a:solidFill>
                <a:latin typeface="Verdana"/>
                <a:cs typeface="Verdana"/>
              </a:rPr>
              <a:t>to</a:t>
            </a:r>
            <a:r>
              <a:rPr sz="1800" b="1" spc="-12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10" dirty="0">
                <a:solidFill>
                  <a:srgbClr val="068350"/>
                </a:solidFill>
                <a:latin typeface="Verdana"/>
                <a:cs typeface="Verdana"/>
              </a:rPr>
              <a:t>happen.”</a:t>
            </a:r>
            <a:endParaRPr sz="1800" b="1" dirty="0">
              <a:solidFill>
                <a:srgbClr val="068350"/>
              </a:solidFill>
              <a:latin typeface="Verdana"/>
              <a:cs typeface="Verdana"/>
            </a:endParaRPr>
          </a:p>
          <a:p>
            <a:pPr marL="354965" indent="-342265">
              <a:lnSpc>
                <a:spcPct val="100000"/>
              </a:lnSpc>
              <a:spcBef>
                <a:spcPts val="1155"/>
              </a:spcBef>
              <a:buFont typeface="Symbol"/>
              <a:buChar char=""/>
              <a:tabLst>
                <a:tab pos="354965" algn="l"/>
              </a:tabLst>
            </a:pPr>
            <a:r>
              <a:rPr sz="1800" b="1" spc="65" dirty="0">
                <a:solidFill>
                  <a:srgbClr val="068350"/>
                </a:solidFill>
                <a:latin typeface="Verdana"/>
                <a:cs typeface="Verdana"/>
              </a:rPr>
              <a:t>“…doing</a:t>
            </a:r>
            <a:r>
              <a:rPr sz="1800" b="1" spc="-14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35" dirty="0">
                <a:solidFill>
                  <a:srgbClr val="068350"/>
                </a:solidFill>
                <a:latin typeface="Verdana"/>
                <a:cs typeface="Verdana"/>
              </a:rPr>
              <a:t>that</a:t>
            </a:r>
            <a:r>
              <a:rPr sz="1800" b="1" spc="-114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190" dirty="0">
                <a:solidFill>
                  <a:srgbClr val="068350"/>
                </a:solidFill>
                <a:latin typeface="Verdana"/>
                <a:cs typeface="Verdana"/>
              </a:rPr>
              <a:t>is</a:t>
            </a:r>
            <a:r>
              <a:rPr sz="1800" b="1" spc="-16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20" dirty="0">
                <a:solidFill>
                  <a:srgbClr val="068350"/>
                </a:solidFill>
                <a:latin typeface="Verdana"/>
                <a:cs typeface="Verdana"/>
              </a:rPr>
              <a:t>not</a:t>
            </a:r>
            <a:r>
              <a:rPr sz="1800" b="1" spc="-114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20" dirty="0">
                <a:solidFill>
                  <a:srgbClr val="068350"/>
                </a:solidFill>
                <a:latin typeface="Verdana"/>
                <a:cs typeface="Verdana"/>
              </a:rPr>
              <a:t>ok.”</a:t>
            </a:r>
            <a:endParaRPr sz="1800" b="1" dirty="0">
              <a:solidFill>
                <a:srgbClr val="068350"/>
              </a:solidFill>
              <a:latin typeface="Verdana"/>
              <a:cs typeface="Verdana"/>
            </a:endParaRPr>
          </a:p>
          <a:p>
            <a:pPr marL="354965" indent="-342265">
              <a:lnSpc>
                <a:spcPct val="100000"/>
              </a:lnSpc>
              <a:spcBef>
                <a:spcPts val="1155"/>
              </a:spcBef>
              <a:buFont typeface="Symbol"/>
              <a:buChar char=""/>
              <a:tabLst>
                <a:tab pos="354965" algn="l"/>
              </a:tabLst>
            </a:pPr>
            <a:r>
              <a:rPr sz="1800" b="1" dirty="0">
                <a:solidFill>
                  <a:srgbClr val="068350"/>
                </a:solidFill>
                <a:latin typeface="Verdana"/>
                <a:cs typeface="Verdana"/>
              </a:rPr>
              <a:t>“….that</a:t>
            </a:r>
            <a:r>
              <a:rPr sz="1800" b="1" spc="-6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20" dirty="0">
                <a:solidFill>
                  <a:srgbClr val="068350"/>
                </a:solidFill>
                <a:latin typeface="Verdana"/>
                <a:cs typeface="Verdana"/>
              </a:rPr>
              <a:t>behaviour</a:t>
            </a:r>
            <a:r>
              <a:rPr sz="1800" b="1" spc="-11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190" dirty="0">
                <a:solidFill>
                  <a:srgbClr val="068350"/>
                </a:solidFill>
                <a:latin typeface="Verdana"/>
                <a:cs typeface="Verdana"/>
              </a:rPr>
              <a:t>is</a:t>
            </a:r>
            <a:r>
              <a:rPr sz="1800" b="1" spc="-12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25" dirty="0">
                <a:solidFill>
                  <a:srgbClr val="068350"/>
                </a:solidFill>
                <a:latin typeface="Verdana"/>
                <a:cs typeface="Verdana"/>
              </a:rPr>
              <a:t>not</a:t>
            </a:r>
            <a:r>
              <a:rPr sz="1800" b="1" spc="-9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45" dirty="0">
                <a:solidFill>
                  <a:srgbClr val="068350"/>
                </a:solidFill>
                <a:latin typeface="Verdana"/>
                <a:cs typeface="Verdana"/>
              </a:rPr>
              <a:t>acceptable</a:t>
            </a:r>
            <a:r>
              <a:rPr sz="1800" spc="45" dirty="0">
                <a:solidFill>
                  <a:srgbClr val="068350"/>
                </a:solidFill>
                <a:latin typeface="Verdana"/>
                <a:cs typeface="Verdana"/>
              </a:rPr>
              <a:t>.”</a:t>
            </a:r>
            <a:endParaRPr sz="1800" dirty="0">
              <a:solidFill>
                <a:srgbClr val="068350"/>
              </a:solidFill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276846" y="4783962"/>
            <a:ext cx="4829810" cy="57932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6700"/>
              </a:lnSpc>
              <a:spcBef>
                <a:spcPts val="100"/>
              </a:spcBef>
              <a:buFont typeface="Symbol"/>
              <a:buChar char=""/>
              <a:tabLst>
                <a:tab pos="355600" algn="l"/>
              </a:tabLst>
            </a:pPr>
            <a:r>
              <a:rPr sz="1800" b="1" spc="70" dirty="0">
                <a:solidFill>
                  <a:srgbClr val="068350"/>
                </a:solidFill>
                <a:latin typeface="Verdana"/>
                <a:cs typeface="Verdana"/>
              </a:rPr>
              <a:t>“…even</a:t>
            </a:r>
            <a:r>
              <a:rPr sz="1800" b="1" spc="-13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dirty="0">
                <a:solidFill>
                  <a:srgbClr val="068350"/>
                </a:solidFill>
                <a:latin typeface="Verdana"/>
                <a:cs typeface="Verdana"/>
              </a:rPr>
              <a:t>when</a:t>
            </a:r>
            <a:r>
              <a:rPr sz="1800" b="1" spc="-8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dirty="0">
                <a:solidFill>
                  <a:srgbClr val="068350"/>
                </a:solidFill>
                <a:latin typeface="Verdana"/>
                <a:cs typeface="Verdana"/>
              </a:rPr>
              <a:t>we’re</a:t>
            </a:r>
            <a:r>
              <a:rPr sz="1800" b="1" spc="-6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55" dirty="0">
                <a:solidFill>
                  <a:srgbClr val="068350"/>
                </a:solidFill>
                <a:latin typeface="Verdana"/>
                <a:cs typeface="Verdana"/>
              </a:rPr>
              <a:t>angry,</a:t>
            </a:r>
            <a:r>
              <a:rPr sz="1800" b="1" spc="-12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90" dirty="0">
                <a:solidFill>
                  <a:srgbClr val="068350"/>
                </a:solidFill>
                <a:latin typeface="Verdana"/>
                <a:cs typeface="Verdana"/>
              </a:rPr>
              <a:t>it’s</a:t>
            </a:r>
            <a:r>
              <a:rPr sz="1800" b="1" spc="-13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20" dirty="0">
                <a:solidFill>
                  <a:srgbClr val="068350"/>
                </a:solidFill>
                <a:latin typeface="Verdana"/>
                <a:cs typeface="Verdana"/>
              </a:rPr>
              <a:t>not</a:t>
            </a:r>
            <a:r>
              <a:rPr sz="1800" b="1" spc="-114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45" dirty="0">
                <a:solidFill>
                  <a:srgbClr val="068350"/>
                </a:solidFill>
                <a:latin typeface="Verdana"/>
                <a:cs typeface="Verdana"/>
              </a:rPr>
              <a:t>ok</a:t>
            </a:r>
            <a:r>
              <a:rPr sz="1800" b="1" spc="-14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25" dirty="0">
                <a:solidFill>
                  <a:srgbClr val="068350"/>
                </a:solidFill>
                <a:latin typeface="Verdana"/>
                <a:cs typeface="Verdana"/>
              </a:rPr>
              <a:t>to </a:t>
            </a:r>
            <a:r>
              <a:rPr sz="1800" b="1" spc="-95" dirty="0">
                <a:solidFill>
                  <a:srgbClr val="068350"/>
                </a:solidFill>
                <a:latin typeface="Verdana"/>
                <a:cs typeface="Verdana"/>
              </a:rPr>
              <a:t>hit</a:t>
            </a:r>
            <a:r>
              <a:rPr sz="1800" b="1" spc="-14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10" dirty="0">
                <a:solidFill>
                  <a:srgbClr val="068350"/>
                </a:solidFill>
                <a:latin typeface="Verdana"/>
                <a:cs typeface="Verdana"/>
              </a:rPr>
              <a:t>someone.”</a:t>
            </a:r>
            <a:endParaRPr sz="1800" b="1" dirty="0">
              <a:solidFill>
                <a:srgbClr val="068350"/>
              </a:solidFill>
              <a:latin typeface="Verdana"/>
              <a:cs typeface="Verdana"/>
            </a:endParaRPr>
          </a:p>
        </p:txBody>
      </p:sp>
      <p:pic>
        <p:nvPicPr>
          <p:cNvPr id="11" name="object 1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45807" y="5760720"/>
            <a:ext cx="3001383" cy="512586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00645" y="377546"/>
            <a:ext cx="10038867" cy="133215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78155">
              <a:lnSpc>
                <a:spcPts val="5015"/>
              </a:lnSpc>
              <a:spcBef>
                <a:spcPts val="105"/>
              </a:spcBef>
            </a:pPr>
            <a:r>
              <a:rPr dirty="0">
                <a:solidFill>
                  <a:srgbClr val="000000"/>
                </a:solidFill>
              </a:rPr>
              <a:t>Step</a:t>
            </a:r>
            <a:r>
              <a:rPr spc="-3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4</a:t>
            </a:r>
            <a:r>
              <a:rPr spc="-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–</a:t>
            </a:r>
            <a:r>
              <a:rPr spc="-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when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your</a:t>
            </a:r>
            <a:r>
              <a:rPr spc="-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child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is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spc="-20" dirty="0">
                <a:solidFill>
                  <a:srgbClr val="000000"/>
                </a:solidFill>
              </a:rPr>
              <a:t>calm</a:t>
            </a:r>
          </a:p>
          <a:p>
            <a:pPr marL="478155">
              <a:lnSpc>
                <a:spcPts val="5015"/>
              </a:lnSpc>
            </a:pPr>
            <a:r>
              <a:rPr b="1" i="1" spc="-10" dirty="0">
                <a:solidFill>
                  <a:srgbClr val="068350"/>
                </a:solidFill>
                <a:latin typeface="Calibri Light"/>
                <a:cs typeface="Calibri Light"/>
              </a:rPr>
              <a:t>reason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sz="half" idx="2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60" dirty="0"/>
              <a:t>Problem-</a:t>
            </a:r>
            <a:r>
              <a:rPr spc="-55" dirty="0"/>
              <a:t>solving</a:t>
            </a:r>
            <a:r>
              <a:rPr spc="-30" dirty="0"/>
              <a:t> </a:t>
            </a:r>
            <a:r>
              <a:rPr spc="-155" dirty="0"/>
              <a:t>with</a:t>
            </a:r>
            <a:r>
              <a:rPr spc="-15" dirty="0"/>
              <a:t> </a:t>
            </a:r>
            <a:r>
              <a:rPr spc="-65" dirty="0"/>
              <a:t>the</a:t>
            </a:r>
            <a:r>
              <a:rPr spc="-30" dirty="0"/>
              <a:t> </a:t>
            </a:r>
            <a:r>
              <a:rPr spc="-10" dirty="0"/>
              <a:t>child</a:t>
            </a:r>
          </a:p>
          <a:p>
            <a:pPr marL="12700" marR="219710">
              <a:lnSpc>
                <a:spcPct val="107200"/>
              </a:lnSpc>
              <a:spcBef>
                <a:spcPts val="1800"/>
              </a:spcBef>
            </a:pPr>
            <a:r>
              <a:rPr b="0" spc="-10" dirty="0">
                <a:latin typeface="Verdana"/>
                <a:cs typeface="Verdana"/>
              </a:rPr>
              <a:t>When</a:t>
            </a:r>
            <a:r>
              <a:rPr b="0" spc="-65" dirty="0">
                <a:latin typeface="Verdana"/>
                <a:cs typeface="Verdana"/>
              </a:rPr>
              <a:t> </a:t>
            </a:r>
            <a:r>
              <a:rPr b="0" spc="-75" dirty="0">
                <a:latin typeface="Verdana"/>
                <a:cs typeface="Verdana"/>
              </a:rPr>
              <a:t>your</a:t>
            </a:r>
            <a:r>
              <a:rPr b="0" spc="-120" dirty="0">
                <a:latin typeface="Verdana"/>
                <a:cs typeface="Verdana"/>
              </a:rPr>
              <a:t> </a:t>
            </a:r>
            <a:r>
              <a:rPr b="0" dirty="0">
                <a:latin typeface="Verdana"/>
                <a:cs typeface="Verdana"/>
              </a:rPr>
              <a:t>child</a:t>
            </a:r>
            <a:r>
              <a:rPr b="0" spc="-130" dirty="0">
                <a:latin typeface="Verdana"/>
                <a:cs typeface="Verdana"/>
              </a:rPr>
              <a:t> </a:t>
            </a:r>
            <a:r>
              <a:rPr b="0" spc="-190" dirty="0">
                <a:latin typeface="Verdana"/>
                <a:cs typeface="Verdana"/>
              </a:rPr>
              <a:t>is</a:t>
            </a:r>
            <a:r>
              <a:rPr b="0" spc="-145" dirty="0">
                <a:latin typeface="Verdana"/>
                <a:cs typeface="Verdana"/>
              </a:rPr>
              <a:t> </a:t>
            </a:r>
            <a:r>
              <a:rPr b="0" dirty="0">
                <a:latin typeface="Verdana"/>
                <a:cs typeface="Verdana"/>
              </a:rPr>
              <a:t>calm</a:t>
            </a:r>
            <a:r>
              <a:rPr b="0" spc="-135" dirty="0">
                <a:latin typeface="Verdana"/>
                <a:cs typeface="Verdana"/>
              </a:rPr>
              <a:t> </a:t>
            </a:r>
            <a:r>
              <a:rPr b="0" spc="65" dirty="0">
                <a:latin typeface="Verdana"/>
                <a:cs typeface="Verdana"/>
              </a:rPr>
              <a:t>and</a:t>
            </a:r>
            <a:r>
              <a:rPr b="0" spc="-100" dirty="0">
                <a:latin typeface="Verdana"/>
                <a:cs typeface="Verdana"/>
              </a:rPr>
              <a:t> </a:t>
            </a:r>
            <a:r>
              <a:rPr b="0" spc="-90" dirty="0">
                <a:latin typeface="Verdana"/>
                <a:cs typeface="Verdana"/>
              </a:rPr>
              <a:t>in</a:t>
            </a:r>
            <a:r>
              <a:rPr b="0" spc="-145" dirty="0">
                <a:latin typeface="Verdana"/>
                <a:cs typeface="Verdana"/>
              </a:rPr>
              <a:t> </a:t>
            </a:r>
            <a:r>
              <a:rPr b="0" spc="150" dirty="0">
                <a:latin typeface="Verdana"/>
                <a:cs typeface="Verdana"/>
              </a:rPr>
              <a:t>a</a:t>
            </a:r>
            <a:r>
              <a:rPr b="0" spc="-114" dirty="0">
                <a:latin typeface="Verdana"/>
                <a:cs typeface="Verdana"/>
              </a:rPr>
              <a:t> </a:t>
            </a:r>
            <a:r>
              <a:rPr b="0" spc="-25" dirty="0">
                <a:latin typeface="Verdana"/>
                <a:cs typeface="Verdana"/>
              </a:rPr>
              <a:t>relaxed, </a:t>
            </a:r>
            <a:r>
              <a:rPr b="0" spc="-40" dirty="0">
                <a:latin typeface="Verdana"/>
                <a:cs typeface="Verdana"/>
              </a:rPr>
              <a:t>rational</a:t>
            </a:r>
            <a:r>
              <a:rPr b="0" spc="-100" dirty="0">
                <a:latin typeface="Verdana"/>
                <a:cs typeface="Verdana"/>
              </a:rPr>
              <a:t> </a:t>
            </a:r>
            <a:r>
              <a:rPr b="0" spc="-10" dirty="0">
                <a:latin typeface="Verdana"/>
                <a:cs typeface="Verdana"/>
              </a:rPr>
              <a:t>state:</a:t>
            </a:r>
          </a:p>
          <a:p>
            <a:pPr marL="355600" indent="-342900">
              <a:lnSpc>
                <a:spcPct val="100000"/>
              </a:lnSpc>
              <a:spcBef>
                <a:spcPts val="1945"/>
              </a:spcBef>
              <a:buFont typeface="Symbol"/>
              <a:buChar char=""/>
              <a:tabLst>
                <a:tab pos="355600" algn="l"/>
              </a:tabLst>
            </a:pPr>
            <a:r>
              <a:rPr b="0" spc="-80" dirty="0">
                <a:latin typeface="Verdana"/>
                <a:cs typeface="Verdana"/>
              </a:rPr>
              <a:t>Explore</a:t>
            </a:r>
            <a:r>
              <a:rPr b="0" spc="-130" dirty="0">
                <a:latin typeface="Verdana"/>
                <a:cs typeface="Verdana"/>
              </a:rPr>
              <a:t> </a:t>
            </a:r>
            <a:r>
              <a:rPr b="0" spc="-30" dirty="0">
                <a:latin typeface="Verdana"/>
                <a:cs typeface="Verdana"/>
              </a:rPr>
              <a:t>the</a:t>
            </a:r>
            <a:r>
              <a:rPr b="0" spc="-100" dirty="0">
                <a:latin typeface="Verdana"/>
                <a:cs typeface="Verdana"/>
              </a:rPr>
              <a:t> </a:t>
            </a:r>
            <a:r>
              <a:rPr b="0" spc="-55" dirty="0">
                <a:latin typeface="Verdana"/>
                <a:cs typeface="Verdana"/>
              </a:rPr>
              <a:t>feelings</a:t>
            </a:r>
            <a:r>
              <a:rPr b="0" spc="-120" dirty="0">
                <a:latin typeface="Verdana"/>
                <a:cs typeface="Verdana"/>
              </a:rPr>
              <a:t> </a:t>
            </a:r>
            <a:r>
              <a:rPr b="0" spc="-35" dirty="0">
                <a:latin typeface="Verdana"/>
                <a:cs typeface="Verdana"/>
              </a:rPr>
              <a:t>that</a:t>
            </a:r>
            <a:r>
              <a:rPr b="0" spc="-105" dirty="0">
                <a:latin typeface="Verdana"/>
                <a:cs typeface="Verdana"/>
              </a:rPr>
              <a:t> </a:t>
            </a:r>
            <a:r>
              <a:rPr b="0" spc="65" dirty="0">
                <a:latin typeface="Verdana"/>
                <a:cs typeface="Verdana"/>
              </a:rPr>
              <a:t>gave</a:t>
            </a:r>
            <a:r>
              <a:rPr b="0" spc="-135" dirty="0">
                <a:latin typeface="Verdana"/>
                <a:cs typeface="Verdana"/>
              </a:rPr>
              <a:t> rise</a:t>
            </a:r>
            <a:r>
              <a:rPr b="0" spc="-140" dirty="0">
                <a:latin typeface="Verdana"/>
                <a:cs typeface="Verdana"/>
              </a:rPr>
              <a:t> </a:t>
            </a:r>
            <a:r>
              <a:rPr b="0" spc="-10" dirty="0">
                <a:latin typeface="Verdana"/>
                <a:cs typeface="Verdana"/>
              </a:rPr>
              <a:t>to</a:t>
            </a:r>
            <a:r>
              <a:rPr b="0" spc="-110" dirty="0">
                <a:latin typeface="Verdana"/>
                <a:cs typeface="Verdana"/>
              </a:rPr>
              <a:t> </a:t>
            </a:r>
            <a:r>
              <a:rPr b="0" spc="-25" dirty="0">
                <a:latin typeface="Verdana"/>
                <a:cs typeface="Verdana"/>
              </a:rPr>
              <a:t>the</a:t>
            </a:r>
          </a:p>
          <a:p>
            <a:pPr marL="355600">
              <a:lnSpc>
                <a:spcPct val="100000"/>
              </a:lnSpc>
              <a:spcBef>
                <a:spcPts val="160"/>
              </a:spcBef>
            </a:pPr>
            <a:r>
              <a:rPr b="0" spc="-10" dirty="0">
                <a:latin typeface="Verdana"/>
                <a:cs typeface="Verdana"/>
              </a:rPr>
              <a:t>behavior/problem/incident</a:t>
            </a:r>
          </a:p>
          <a:p>
            <a:pPr marL="355600" marR="315595" indent="-343535">
              <a:lnSpc>
                <a:spcPct val="106700"/>
              </a:lnSpc>
              <a:spcBef>
                <a:spcPts val="1005"/>
              </a:spcBef>
              <a:buFont typeface="Symbol"/>
              <a:buChar char=""/>
              <a:tabLst>
                <a:tab pos="355600" algn="l"/>
              </a:tabLst>
            </a:pPr>
            <a:r>
              <a:rPr b="0" spc="-25" dirty="0">
                <a:latin typeface="Verdana"/>
                <a:cs typeface="Verdana"/>
              </a:rPr>
              <a:t>Help</a:t>
            </a:r>
            <a:r>
              <a:rPr b="0" spc="-120" dirty="0">
                <a:latin typeface="Verdana"/>
                <a:cs typeface="Verdana"/>
              </a:rPr>
              <a:t> </a:t>
            </a:r>
            <a:r>
              <a:rPr b="0" spc="-45" dirty="0">
                <a:latin typeface="Verdana"/>
                <a:cs typeface="Verdana"/>
              </a:rPr>
              <a:t>them</a:t>
            </a:r>
            <a:r>
              <a:rPr b="0" spc="-85" dirty="0">
                <a:latin typeface="Verdana"/>
                <a:cs typeface="Verdana"/>
              </a:rPr>
              <a:t> </a:t>
            </a:r>
            <a:r>
              <a:rPr b="0" spc="-20" dirty="0">
                <a:latin typeface="Verdana"/>
                <a:cs typeface="Verdana"/>
              </a:rPr>
              <a:t>to</a:t>
            </a:r>
            <a:r>
              <a:rPr b="0" spc="-114" dirty="0">
                <a:latin typeface="Verdana"/>
                <a:cs typeface="Verdana"/>
              </a:rPr>
              <a:t> </a:t>
            </a:r>
            <a:r>
              <a:rPr b="0" spc="-110" dirty="0">
                <a:latin typeface="Verdana"/>
                <a:cs typeface="Verdana"/>
              </a:rPr>
              <a:t>think </a:t>
            </a:r>
            <a:r>
              <a:rPr b="0" dirty="0">
                <a:latin typeface="Verdana"/>
                <a:cs typeface="Verdana"/>
              </a:rPr>
              <a:t>of</a:t>
            </a:r>
            <a:r>
              <a:rPr b="0" spc="-125" dirty="0">
                <a:latin typeface="Verdana"/>
                <a:cs typeface="Verdana"/>
              </a:rPr>
              <a:t> </a:t>
            </a:r>
            <a:r>
              <a:rPr b="0" spc="-55" dirty="0">
                <a:latin typeface="Verdana"/>
                <a:cs typeface="Verdana"/>
              </a:rPr>
              <a:t>other</a:t>
            </a:r>
            <a:r>
              <a:rPr b="0" spc="-90" dirty="0">
                <a:latin typeface="Verdana"/>
                <a:cs typeface="Verdana"/>
              </a:rPr>
              <a:t> </a:t>
            </a:r>
            <a:r>
              <a:rPr b="0" spc="-55" dirty="0">
                <a:latin typeface="Verdana"/>
                <a:cs typeface="Verdana"/>
              </a:rPr>
              <a:t>ways</a:t>
            </a:r>
            <a:r>
              <a:rPr b="0" spc="-70" dirty="0">
                <a:latin typeface="Verdana"/>
                <a:cs typeface="Verdana"/>
              </a:rPr>
              <a:t> </a:t>
            </a:r>
            <a:r>
              <a:rPr b="0" spc="-25" dirty="0">
                <a:latin typeface="Verdana"/>
                <a:cs typeface="Verdana"/>
              </a:rPr>
              <a:t>they </a:t>
            </a:r>
            <a:r>
              <a:rPr b="0" dirty="0">
                <a:latin typeface="Verdana"/>
                <a:cs typeface="Verdana"/>
              </a:rPr>
              <a:t>could</a:t>
            </a:r>
            <a:r>
              <a:rPr b="0" spc="35" dirty="0">
                <a:latin typeface="Verdana"/>
                <a:cs typeface="Verdana"/>
              </a:rPr>
              <a:t> </a:t>
            </a:r>
            <a:r>
              <a:rPr b="0" dirty="0">
                <a:latin typeface="Verdana"/>
                <a:cs typeface="Verdana"/>
              </a:rPr>
              <a:t>have</a:t>
            </a:r>
            <a:r>
              <a:rPr b="0" spc="25" dirty="0">
                <a:latin typeface="Verdana"/>
                <a:cs typeface="Verdana"/>
              </a:rPr>
              <a:t> </a:t>
            </a:r>
            <a:r>
              <a:rPr b="0" dirty="0">
                <a:latin typeface="Verdana"/>
                <a:cs typeface="Verdana"/>
              </a:rPr>
              <a:t>handled</a:t>
            </a:r>
            <a:r>
              <a:rPr b="0" spc="80" dirty="0">
                <a:latin typeface="Verdana"/>
                <a:cs typeface="Verdana"/>
              </a:rPr>
              <a:t> </a:t>
            </a:r>
            <a:r>
              <a:rPr b="0" spc="-25" dirty="0">
                <a:latin typeface="Verdana"/>
                <a:cs typeface="Verdana"/>
              </a:rPr>
              <a:t>it</a:t>
            </a:r>
          </a:p>
          <a:p>
            <a:pPr marL="241300" marR="681355" indent="-229235" algn="just">
              <a:lnSpc>
                <a:spcPct val="106900"/>
              </a:lnSpc>
              <a:spcBef>
                <a:spcPts val="1810"/>
              </a:spcBef>
              <a:buFont typeface="Arial"/>
              <a:buChar char="•"/>
              <a:tabLst>
                <a:tab pos="241300" algn="l"/>
              </a:tabLst>
            </a:pPr>
            <a:r>
              <a:rPr b="0" spc="-25" dirty="0">
                <a:latin typeface="Verdana"/>
                <a:cs typeface="Verdana"/>
              </a:rPr>
              <a:t>Help</a:t>
            </a:r>
            <a:r>
              <a:rPr b="0" spc="-135" dirty="0">
                <a:latin typeface="Verdana"/>
                <a:cs typeface="Verdana"/>
              </a:rPr>
              <a:t> </a:t>
            </a:r>
            <a:r>
              <a:rPr b="0" spc="-90" dirty="0">
                <a:latin typeface="Verdana"/>
                <a:cs typeface="Verdana"/>
              </a:rPr>
              <a:t>your</a:t>
            </a:r>
            <a:r>
              <a:rPr b="0" spc="-70" dirty="0">
                <a:latin typeface="Verdana"/>
                <a:cs typeface="Verdana"/>
              </a:rPr>
              <a:t> </a:t>
            </a:r>
            <a:r>
              <a:rPr b="0" dirty="0">
                <a:latin typeface="Verdana"/>
                <a:cs typeface="Verdana"/>
              </a:rPr>
              <a:t>child</a:t>
            </a:r>
            <a:r>
              <a:rPr b="0" spc="-155" dirty="0">
                <a:latin typeface="Verdana"/>
                <a:cs typeface="Verdana"/>
              </a:rPr>
              <a:t> </a:t>
            </a:r>
            <a:r>
              <a:rPr b="0" spc="-10" dirty="0">
                <a:latin typeface="Verdana"/>
                <a:cs typeface="Verdana"/>
              </a:rPr>
              <a:t>to</a:t>
            </a:r>
            <a:r>
              <a:rPr b="0" spc="-95" dirty="0">
                <a:latin typeface="Verdana"/>
                <a:cs typeface="Verdana"/>
              </a:rPr>
              <a:t> </a:t>
            </a:r>
            <a:r>
              <a:rPr b="0" dirty="0">
                <a:latin typeface="Verdana"/>
                <a:cs typeface="Verdana"/>
              </a:rPr>
              <a:t>believe</a:t>
            </a:r>
            <a:r>
              <a:rPr b="0" spc="-135" dirty="0">
                <a:latin typeface="Verdana"/>
                <a:cs typeface="Verdana"/>
              </a:rPr>
              <a:t> </a:t>
            </a:r>
            <a:r>
              <a:rPr b="0" spc="-70" dirty="0">
                <a:latin typeface="Verdana"/>
                <a:cs typeface="Verdana"/>
              </a:rPr>
              <a:t>s/he</a:t>
            </a:r>
            <a:r>
              <a:rPr b="0" spc="-90" dirty="0">
                <a:latin typeface="Verdana"/>
                <a:cs typeface="Verdana"/>
              </a:rPr>
              <a:t> </a:t>
            </a:r>
            <a:r>
              <a:rPr b="0" spc="75" dirty="0">
                <a:latin typeface="Verdana"/>
                <a:cs typeface="Verdana"/>
              </a:rPr>
              <a:t>can </a:t>
            </a:r>
            <a:r>
              <a:rPr b="0" dirty="0">
                <a:latin typeface="Verdana"/>
                <a:cs typeface="Verdana"/>
              </a:rPr>
              <a:t>overcome</a:t>
            </a:r>
            <a:r>
              <a:rPr b="0" spc="-35" dirty="0">
                <a:latin typeface="Verdana"/>
                <a:cs typeface="Verdana"/>
              </a:rPr>
              <a:t> </a:t>
            </a:r>
            <a:r>
              <a:rPr b="0" spc="-70" dirty="0">
                <a:latin typeface="Verdana"/>
                <a:cs typeface="Verdana"/>
              </a:rPr>
              <a:t>difficulties</a:t>
            </a:r>
            <a:r>
              <a:rPr b="0" spc="-50" dirty="0">
                <a:latin typeface="Verdana"/>
                <a:cs typeface="Verdana"/>
              </a:rPr>
              <a:t> </a:t>
            </a:r>
            <a:r>
              <a:rPr b="0" spc="60" dirty="0">
                <a:latin typeface="Verdana"/>
                <a:cs typeface="Verdana"/>
              </a:rPr>
              <a:t>and</a:t>
            </a:r>
            <a:r>
              <a:rPr b="0" spc="-5" dirty="0">
                <a:latin typeface="Verdana"/>
                <a:cs typeface="Verdana"/>
              </a:rPr>
              <a:t> </a:t>
            </a:r>
            <a:r>
              <a:rPr b="0" spc="45" dirty="0">
                <a:latin typeface="Verdana"/>
                <a:cs typeface="Verdana"/>
              </a:rPr>
              <a:t>manage </a:t>
            </a:r>
            <a:r>
              <a:rPr b="0" spc="-10" dirty="0">
                <a:latin typeface="Verdana"/>
                <a:cs typeface="Verdana"/>
              </a:rPr>
              <a:t>feelings/behaviour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251828" y="1793189"/>
            <a:ext cx="2815972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dirty="0">
                <a:solidFill>
                  <a:srgbClr val="068350"/>
                </a:solidFill>
                <a:latin typeface="Calibri"/>
                <a:cs typeface="Calibri"/>
              </a:rPr>
              <a:t>Things</a:t>
            </a:r>
            <a:r>
              <a:rPr sz="2800" b="1" spc="-40" dirty="0">
                <a:solidFill>
                  <a:srgbClr val="068350"/>
                </a:solidFill>
                <a:latin typeface="Calibri"/>
                <a:cs typeface="Calibri"/>
              </a:rPr>
              <a:t> </a:t>
            </a:r>
            <a:r>
              <a:rPr sz="2800" b="1" dirty="0">
                <a:solidFill>
                  <a:srgbClr val="068350"/>
                </a:solidFill>
                <a:latin typeface="Calibri"/>
                <a:cs typeface="Calibri"/>
              </a:rPr>
              <a:t>we</a:t>
            </a:r>
            <a:r>
              <a:rPr sz="2800" b="1" spc="-80" dirty="0">
                <a:solidFill>
                  <a:srgbClr val="068350"/>
                </a:solidFill>
                <a:latin typeface="Calibri"/>
                <a:cs typeface="Calibri"/>
              </a:rPr>
              <a:t> </a:t>
            </a:r>
            <a:r>
              <a:rPr sz="2800" b="1" spc="-25" dirty="0">
                <a:solidFill>
                  <a:srgbClr val="068350"/>
                </a:solidFill>
                <a:latin typeface="Calibri"/>
                <a:cs typeface="Calibri"/>
              </a:rPr>
              <a:t>say</a:t>
            </a:r>
            <a:endParaRPr sz="2800" b="1" dirty="0">
              <a:solidFill>
                <a:srgbClr val="068350"/>
              </a:solidFill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251828" y="2344039"/>
            <a:ext cx="4947920" cy="20389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866775" indent="-342900">
              <a:lnSpc>
                <a:spcPct val="106700"/>
              </a:lnSpc>
              <a:spcBef>
                <a:spcPts val="100"/>
              </a:spcBef>
              <a:buFont typeface="Symbol"/>
              <a:buChar char=""/>
              <a:tabLst>
                <a:tab pos="355600" algn="l"/>
              </a:tabLst>
            </a:pPr>
            <a:r>
              <a:rPr sz="1800" b="1" dirty="0">
                <a:solidFill>
                  <a:srgbClr val="068350"/>
                </a:solidFill>
                <a:latin typeface="Verdana"/>
                <a:cs typeface="Verdana"/>
              </a:rPr>
              <a:t>“How</a:t>
            </a:r>
            <a:r>
              <a:rPr sz="1800" b="1" spc="-12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10" dirty="0">
                <a:solidFill>
                  <a:srgbClr val="068350"/>
                </a:solidFill>
                <a:latin typeface="Verdana"/>
                <a:cs typeface="Verdana"/>
              </a:rPr>
              <a:t>were</a:t>
            </a:r>
            <a:r>
              <a:rPr sz="1800" b="1" spc="-8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35" dirty="0">
                <a:solidFill>
                  <a:srgbClr val="068350"/>
                </a:solidFill>
                <a:latin typeface="Verdana"/>
                <a:cs typeface="Verdana"/>
              </a:rPr>
              <a:t>you</a:t>
            </a:r>
            <a:r>
              <a:rPr sz="1800" b="1" spc="-12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25" dirty="0">
                <a:solidFill>
                  <a:srgbClr val="068350"/>
                </a:solidFill>
                <a:latin typeface="Verdana"/>
                <a:cs typeface="Verdana"/>
              </a:rPr>
              <a:t>feeling</a:t>
            </a:r>
            <a:r>
              <a:rPr sz="1800" b="1" spc="-13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dirty="0">
                <a:solidFill>
                  <a:srgbClr val="068350"/>
                </a:solidFill>
                <a:latin typeface="Verdana"/>
                <a:cs typeface="Verdana"/>
              </a:rPr>
              <a:t>when</a:t>
            </a:r>
            <a:r>
              <a:rPr sz="1800" b="1" spc="-7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20" dirty="0">
                <a:solidFill>
                  <a:srgbClr val="068350"/>
                </a:solidFill>
                <a:latin typeface="Verdana"/>
                <a:cs typeface="Verdana"/>
              </a:rPr>
              <a:t>that </a:t>
            </a:r>
            <a:r>
              <a:rPr sz="1800" b="1" spc="45" dirty="0">
                <a:solidFill>
                  <a:srgbClr val="068350"/>
                </a:solidFill>
                <a:latin typeface="Verdana"/>
                <a:cs typeface="Verdana"/>
              </a:rPr>
              <a:t>happened”</a:t>
            </a:r>
            <a:endParaRPr sz="1800" b="1" dirty="0">
              <a:solidFill>
                <a:srgbClr val="068350"/>
              </a:solidFill>
              <a:latin typeface="Verdana"/>
              <a:cs typeface="Verdana"/>
            </a:endParaRPr>
          </a:p>
          <a:p>
            <a:pPr marL="355600" marR="5080" indent="-342900">
              <a:lnSpc>
                <a:spcPct val="107300"/>
              </a:lnSpc>
              <a:spcBef>
                <a:spcPts val="990"/>
              </a:spcBef>
              <a:buFont typeface="Symbol"/>
              <a:buChar char=""/>
              <a:tabLst>
                <a:tab pos="355600" algn="l"/>
              </a:tabLst>
            </a:pPr>
            <a:r>
              <a:rPr sz="1800" b="1" spc="-40" dirty="0">
                <a:solidFill>
                  <a:srgbClr val="068350"/>
                </a:solidFill>
                <a:latin typeface="Verdana"/>
                <a:cs typeface="Verdana"/>
              </a:rPr>
              <a:t>“Let’s</a:t>
            </a:r>
            <a:r>
              <a:rPr sz="1800" b="1" spc="-5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105" dirty="0">
                <a:solidFill>
                  <a:srgbClr val="068350"/>
                </a:solidFill>
                <a:latin typeface="Verdana"/>
                <a:cs typeface="Verdana"/>
              </a:rPr>
              <a:t>think</a:t>
            </a:r>
            <a:r>
              <a:rPr sz="1800" b="1" spc="-9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dirty="0">
                <a:solidFill>
                  <a:srgbClr val="068350"/>
                </a:solidFill>
                <a:latin typeface="Verdana"/>
                <a:cs typeface="Verdana"/>
              </a:rPr>
              <a:t>of</a:t>
            </a:r>
            <a:r>
              <a:rPr sz="1800" b="1" spc="-9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dirty="0">
                <a:solidFill>
                  <a:srgbClr val="068350"/>
                </a:solidFill>
                <a:latin typeface="Verdana"/>
                <a:cs typeface="Verdana"/>
              </a:rPr>
              <a:t>what</a:t>
            </a:r>
            <a:r>
              <a:rPr sz="1800" b="1" spc="-4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30" dirty="0">
                <a:solidFill>
                  <a:srgbClr val="068350"/>
                </a:solidFill>
                <a:latin typeface="Verdana"/>
                <a:cs typeface="Verdana"/>
              </a:rPr>
              <a:t>you</a:t>
            </a:r>
            <a:r>
              <a:rPr sz="1800" b="1" spc="-8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dirty="0">
                <a:solidFill>
                  <a:srgbClr val="068350"/>
                </a:solidFill>
                <a:latin typeface="Verdana"/>
                <a:cs typeface="Verdana"/>
              </a:rPr>
              <a:t>could</a:t>
            </a:r>
            <a:r>
              <a:rPr sz="1800" b="1" spc="-8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dirty="0">
                <a:solidFill>
                  <a:srgbClr val="068350"/>
                </a:solidFill>
                <a:latin typeface="Verdana"/>
                <a:cs typeface="Verdana"/>
              </a:rPr>
              <a:t>have</a:t>
            </a:r>
            <a:r>
              <a:rPr sz="1800" b="1" spc="-10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35" dirty="0">
                <a:solidFill>
                  <a:srgbClr val="068350"/>
                </a:solidFill>
                <a:latin typeface="Verdana"/>
                <a:cs typeface="Verdana"/>
              </a:rPr>
              <a:t>done </a:t>
            </a:r>
            <a:r>
              <a:rPr sz="1800" b="1" spc="-10" dirty="0">
                <a:solidFill>
                  <a:srgbClr val="068350"/>
                </a:solidFill>
                <a:latin typeface="Verdana"/>
                <a:cs typeface="Verdana"/>
              </a:rPr>
              <a:t>instead”</a:t>
            </a:r>
            <a:endParaRPr sz="1800" b="1" dirty="0">
              <a:solidFill>
                <a:srgbClr val="068350"/>
              </a:solidFill>
              <a:latin typeface="Verdana"/>
              <a:cs typeface="Verdana"/>
            </a:endParaRPr>
          </a:p>
          <a:p>
            <a:pPr marL="355600" marR="415290" indent="-342900">
              <a:lnSpc>
                <a:spcPct val="106700"/>
              </a:lnSpc>
              <a:spcBef>
                <a:spcPts val="1010"/>
              </a:spcBef>
              <a:buFont typeface="Symbol"/>
              <a:buChar char=""/>
              <a:tabLst>
                <a:tab pos="355600" algn="l"/>
              </a:tabLst>
            </a:pPr>
            <a:r>
              <a:rPr sz="1800" b="1" spc="-160" dirty="0">
                <a:solidFill>
                  <a:srgbClr val="068350"/>
                </a:solidFill>
                <a:latin typeface="Verdana"/>
                <a:cs typeface="Verdana"/>
              </a:rPr>
              <a:t>“Try</a:t>
            </a:r>
            <a:r>
              <a:rPr sz="1800" b="1" spc="-13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65" dirty="0">
                <a:solidFill>
                  <a:srgbClr val="068350"/>
                </a:solidFill>
                <a:latin typeface="Verdana"/>
                <a:cs typeface="Verdana"/>
              </a:rPr>
              <a:t>and</a:t>
            </a:r>
            <a:r>
              <a:rPr sz="1800" b="1" spc="-11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95" dirty="0">
                <a:solidFill>
                  <a:srgbClr val="068350"/>
                </a:solidFill>
                <a:latin typeface="Verdana"/>
                <a:cs typeface="Verdana"/>
              </a:rPr>
              <a:t>do</a:t>
            </a:r>
            <a:r>
              <a:rPr sz="1800" b="1" spc="-13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145" dirty="0">
                <a:solidFill>
                  <a:srgbClr val="068350"/>
                </a:solidFill>
                <a:latin typeface="Verdana"/>
                <a:cs typeface="Verdana"/>
              </a:rPr>
              <a:t>this</a:t>
            </a:r>
            <a:r>
              <a:rPr sz="1800" b="1" spc="-12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75" dirty="0">
                <a:solidFill>
                  <a:srgbClr val="068350"/>
                </a:solidFill>
                <a:latin typeface="Verdana"/>
                <a:cs typeface="Verdana"/>
              </a:rPr>
              <a:t>next</a:t>
            </a:r>
            <a:r>
              <a:rPr sz="1800" b="1" spc="-9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55" dirty="0">
                <a:solidFill>
                  <a:srgbClr val="068350"/>
                </a:solidFill>
                <a:latin typeface="Verdana"/>
                <a:cs typeface="Verdana"/>
              </a:rPr>
              <a:t>time</a:t>
            </a:r>
            <a:r>
              <a:rPr sz="1800" b="1" spc="-135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35" dirty="0">
                <a:solidFill>
                  <a:srgbClr val="068350"/>
                </a:solidFill>
                <a:latin typeface="Verdana"/>
                <a:cs typeface="Verdana"/>
              </a:rPr>
              <a:t>you</a:t>
            </a:r>
            <a:r>
              <a:rPr sz="1800" b="1" spc="-12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dirty="0">
                <a:solidFill>
                  <a:srgbClr val="068350"/>
                </a:solidFill>
                <a:latin typeface="Verdana"/>
                <a:cs typeface="Verdana"/>
              </a:rPr>
              <a:t>feel</a:t>
            </a:r>
            <a:r>
              <a:rPr sz="1800" b="1" spc="-100" dirty="0">
                <a:solidFill>
                  <a:srgbClr val="068350"/>
                </a:solidFill>
                <a:latin typeface="Verdana"/>
                <a:cs typeface="Verdana"/>
              </a:rPr>
              <a:t> </a:t>
            </a:r>
            <a:r>
              <a:rPr sz="1800" b="1" spc="-70" dirty="0">
                <a:solidFill>
                  <a:srgbClr val="068350"/>
                </a:solidFill>
                <a:latin typeface="Verdana"/>
                <a:cs typeface="Verdana"/>
              </a:rPr>
              <a:t>like </a:t>
            </a:r>
            <a:r>
              <a:rPr sz="1800" b="1" spc="-10" dirty="0">
                <a:solidFill>
                  <a:srgbClr val="068350"/>
                </a:solidFill>
                <a:latin typeface="Verdana"/>
                <a:cs typeface="Verdana"/>
              </a:rPr>
              <a:t>that.”</a:t>
            </a:r>
            <a:endParaRPr sz="1800" b="1" dirty="0">
              <a:solidFill>
                <a:srgbClr val="068350"/>
              </a:solidFill>
              <a:latin typeface="Verdana"/>
              <a:cs typeface="Verdana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96100" y="5379720"/>
            <a:ext cx="3001383" cy="512586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076566" y="370663"/>
            <a:ext cx="10038867" cy="1332153"/>
          </a:xfrm>
          <a:prstGeom prst="rect">
            <a:avLst/>
          </a:prstGeom>
        </p:spPr>
        <p:txBody>
          <a:bodyPr vert="horz" wrap="square" lIns="0" tIns="325501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30" dirty="0"/>
              <a:t>Emotion</a:t>
            </a:r>
            <a:r>
              <a:rPr spc="-200" dirty="0"/>
              <a:t> </a:t>
            </a:r>
            <a:r>
              <a:rPr spc="-40" dirty="0"/>
              <a:t>coaching</a:t>
            </a:r>
            <a:r>
              <a:rPr spc="-175" dirty="0"/>
              <a:t> </a:t>
            </a:r>
            <a:r>
              <a:rPr dirty="0"/>
              <a:t>-</a:t>
            </a:r>
            <a:r>
              <a:rPr spc="-120" dirty="0"/>
              <a:t> </a:t>
            </a:r>
            <a:r>
              <a:rPr dirty="0"/>
              <a:t>not</a:t>
            </a:r>
            <a:r>
              <a:rPr spc="-160" dirty="0"/>
              <a:t> </a:t>
            </a:r>
            <a:r>
              <a:rPr spc="-30" dirty="0"/>
              <a:t>emotion</a:t>
            </a:r>
            <a:r>
              <a:rPr spc="-180" dirty="0"/>
              <a:t> </a:t>
            </a:r>
            <a:r>
              <a:rPr spc="-10" dirty="0"/>
              <a:t>dismissing…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553008" y="5872073"/>
            <a:ext cx="142938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Click</a:t>
            </a:r>
            <a:r>
              <a:rPr sz="2800" u="sng" spc="-3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 </a:t>
            </a:r>
            <a:r>
              <a:rPr sz="28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here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11" name="object 1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214116" y="1712976"/>
            <a:ext cx="7814309" cy="4467606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2670" y="178306"/>
            <a:ext cx="4204124" cy="6668724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24946" y="873871"/>
            <a:ext cx="5824974" cy="3036712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5169153" y="4359655"/>
            <a:ext cx="565658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4"/>
              </a:rPr>
              <a:t>https://theresponsivecounselor.com/2021/06/teaching-</a:t>
            </a:r>
            <a:r>
              <a:rPr sz="1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4"/>
              </a:rPr>
              <a:t>kids-</a:t>
            </a:r>
            <a:r>
              <a:rPr sz="1800" u="none" spc="-10" dirty="0">
                <a:solidFill>
                  <a:srgbClr val="0462C1"/>
                </a:solidFill>
                <a:latin typeface="Calibri"/>
                <a:cs typeface="Calibri"/>
                <a:hlinkClick r:id="rId4"/>
              </a:rPr>
              <a:t> </a:t>
            </a:r>
            <a:r>
              <a:rPr sz="1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4"/>
              </a:rPr>
              <a:t>about-flipping-their-lids.html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C6CD96E3FCEF84C89909E97D3EF9031" ma:contentTypeVersion="13" ma:contentTypeDescription="Create a new document." ma:contentTypeScope="" ma:versionID="9cb5de5580cefab71108fb6a6978e788">
  <xsd:schema xmlns:xsd="http://www.w3.org/2001/XMLSchema" xmlns:xs="http://www.w3.org/2001/XMLSchema" xmlns:p="http://schemas.microsoft.com/office/2006/metadata/properties" xmlns:ns2="8a684101-2c05-46ab-be74-6a66b3d914a2" xmlns:ns3="07905556-63ef-4e7a-a8d0-58a52b6b47c0" targetNamespace="http://schemas.microsoft.com/office/2006/metadata/properties" ma:root="true" ma:fieldsID="fbaec1bc6ff2617e5d2971eeaacb6435" ns2:_="" ns3:_="">
    <xsd:import namespace="8a684101-2c05-46ab-be74-6a66b3d914a2"/>
    <xsd:import namespace="07905556-63ef-4e7a-a8d0-58a52b6b47c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a684101-2c05-46ab-be74-6a66b3d914a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da440f5c-c55f-46e7-9182-e1f9d9f82cc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905556-63ef-4e7a-a8d0-58a52b6b47c0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8" nillable="true" ma:displayName="Taxonomy Catch All Column" ma:hidden="true" ma:list="{37810706-05ee-4410-b723-c3ffa075d62b}" ma:internalName="TaxCatchAll" ma:showField="CatchAllData" ma:web="07905556-63ef-4e7a-a8d0-58a52b6b47c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a684101-2c05-46ab-be74-6a66b3d914a2">
      <Terms xmlns="http://schemas.microsoft.com/office/infopath/2007/PartnerControls"/>
    </lcf76f155ced4ddcb4097134ff3c332f>
    <TaxCatchAll xmlns="07905556-63ef-4e7a-a8d0-58a52b6b47c0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8E34633-AF69-4972-B50D-CF9CAC5D7D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a684101-2c05-46ab-be74-6a66b3d914a2"/>
    <ds:schemaRef ds:uri="07905556-63ef-4e7a-a8d0-58a52b6b47c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57D4F0F-6417-45AD-BE69-5EC3F9792809}">
  <ds:schemaRefs>
    <ds:schemaRef ds:uri="http://schemas.microsoft.com/office/2006/metadata/properties"/>
    <ds:schemaRef ds:uri="http://schemas.microsoft.com/office/infopath/2007/PartnerControls"/>
    <ds:schemaRef ds:uri="8a684101-2c05-46ab-be74-6a66b3d914a2"/>
    <ds:schemaRef ds:uri="07905556-63ef-4e7a-a8d0-58a52b6b47c0"/>
  </ds:schemaRefs>
</ds:datastoreItem>
</file>

<file path=customXml/itemProps3.xml><?xml version="1.0" encoding="utf-8"?>
<ds:datastoreItem xmlns:ds="http://schemas.openxmlformats.org/officeDocument/2006/customXml" ds:itemID="{8215FC09-C470-4566-80AD-C4C30DB5D0C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</TotalTime>
  <Words>1201</Words>
  <Application>Microsoft Office PowerPoint</Application>
  <PresentationFormat>Widescreen</PresentationFormat>
  <Paragraphs>128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8" baseType="lpstr">
      <vt:lpstr>Arial</vt:lpstr>
      <vt:lpstr>Calibri</vt:lpstr>
      <vt:lpstr>Calibri Light</vt:lpstr>
      <vt:lpstr>Symbol</vt:lpstr>
      <vt:lpstr>Tahoma</vt:lpstr>
      <vt:lpstr>Verdana</vt:lpstr>
      <vt:lpstr>Office Theme</vt:lpstr>
      <vt:lpstr>An Attachment &amp; Trauma Responsive School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we manage emotional dysregulation in the classroom</vt:lpstr>
      <vt:lpstr>Six basic emotions – can you recognise them?</vt:lpstr>
      <vt:lpstr>Emotional Dysregulation In Children</vt:lpstr>
      <vt:lpstr>Emotional Dysregulation Symptoms</vt:lpstr>
      <vt:lpstr>Adults can help</vt:lpstr>
      <vt:lpstr>Strategies we use to support Emotional Regulation</vt:lpstr>
      <vt:lpstr>PowerPoint Presentation</vt:lpstr>
      <vt:lpstr>Losing control of our emotions</vt:lpstr>
      <vt:lpstr>Child-friendly explanation…</vt:lpstr>
      <vt:lpstr>PowerPoint Presentation</vt:lpstr>
      <vt:lpstr>PowerPoint Presentation</vt:lpstr>
      <vt:lpstr>PowerPoint Presentation</vt:lpstr>
      <vt:lpstr>Step 1 – in the moment recognise &amp; regulate</vt:lpstr>
      <vt:lpstr>Step 2 – in the moment relate</vt:lpstr>
      <vt:lpstr>Step 3 – later when your child is calm reason</vt:lpstr>
      <vt:lpstr>Step 4 – when your child is calm reason</vt:lpstr>
      <vt:lpstr>Emotion coaching - not emotion dismissing…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</dc:creator>
  <cp:lastModifiedBy>Leah Sergeant</cp:lastModifiedBy>
  <cp:revision>1</cp:revision>
  <dcterms:created xsi:type="dcterms:W3CDTF">2025-10-01T09:35:03Z</dcterms:created>
  <dcterms:modified xsi:type="dcterms:W3CDTF">2025-10-14T14:55:04Z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2023-11-15T00:00:00Z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2025-10-01T00:00:00Z</vt:filetime>
  </property>
  <property fmtid="{D5CDD505-2E9C-101B-9397-08002B2CF9AE}" pid="5" name="Producer">
    <vt:lpwstr>Microsoft® PowerPoint® 2016</vt:lpwstr>
  </property>
  <property fmtid="{D5CDD505-2E9C-101B-9397-08002B2CF9AE}" pid="6" name="ContentTypeId">
    <vt:lpwstr>0x0101002C6CD96E3FCEF84C89909E97D3EF9031</vt:lpwstr>
  </property>
  <property fmtid="{D5CDD505-2E9C-101B-9397-08002B2CF9AE}" pid="7" name="MediaServiceImageTags">
    <vt:lpwstr/>
  </property>
</Properties>
</file>